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8" r:id="rId3"/>
    <p:sldId id="269" r:id="rId4"/>
    <p:sldId id="259" r:id="rId5"/>
    <p:sldId id="260" r:id="rId6"/>
    <p:sldId id="261" r:id="rId7"/>
    <p:sldId id="263" r:id="rId8"/>
    <p:sldId id="264" r:id="rId9"/>
    <p:sldId id="265" r:id="rId10"/>
    <p:sldId id="270" r:id="rId11"/>
    <p:sldId id="271" r:id="rId12"/>
    <p:sldId id="274" r:id="rId13"/>
    <p:sldId id="273" r:id="rId14"/>
    <p:sldId id="272" r:id="rId15"/>
    <p:sldId id="275" r:id="rId16"/>
    <p:sldId id="276" r:id="rId17"/>
    <p:sldId id="277" r:id="rId18"/>
    <p:sldId id="266" r:id="rId19"/>
    <p:sldId id="26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Shecter" userId="313d8af5507d7745" providerId="LiveId" clId="{1A8E6863-5A6F-4B00-B914-91A476F506D6}"/>
    <pc:docChg chg="modSld">
      <pc:chgData name="Rick Shecter" userId="313d8af5507d7745" providerId="LiveId" clId="{1A8E6863-5A6F-4B00-B914-91A476F506D6}" dt="2025-08-01T17:39:27.156" v="34" actId="20577"/>
      <pc:docMkLst>
        <pc:docMk/>
      </pc:docMkLst>
      <pc:sldChg chg="modSp mod">
        <pc:chgData name="Rick Shecter" userId="313d8af5507d7745" providerId="LiveId" clId="{1A8E6863-5A6F-4B00-B914-91A476F506D6}" dt="2025-08-01T17:11:33.603" v="8" actId="20577"/>
        <pc:sldMkLst>
          <pc:docMk/>
          <pc:sldMk cId="1708848873" sldId="256"/>
        </pc:sldMkLst>
        <pc:spChg chg="mod">
          <ac:chgData name="Rick Shecter" userId="313d8af5507d7745" providerId="LiveId" clId="{1A8E6863-5A6F-4B00-B914-91A476F506D6}" dt="2025-08-01T17:11:33.603" v="8" actId="20577"/>
          <ac:spMkLst>
            <pc:docMk/>
            <pc:sldMk cId="1708848873" sldId="256"/>
            <ac:spMk id="7" creationId="{C6CEF688-2A13-5C99-A6DE-A042628ACBA6}"/>
          </ac:spMkLst>
        </pc:spChg>
      </pc:sldChg>
      <pc:sldChg chg="modSp mod">
        <pc:chgData name="Rick Shecter" userId="313d8af5507d7745" providerId="LiveId" clId="{1A8E6863-5A6F-4B00-B914-91A476F506D6}" dt="2025-08-01T17:27:57.895" v="10" actId="20577"/>
        <pc:sldMkLst>
          <pc:docMk/>
          <pc:sldMk cId="294815013" sldId="258"/>
        </pc:sldMkLst>
        <pc:spChg chg="mod">
          <ac:chgData name="Rick Shecter" userId="313d8af5507d7745" providerId="LiveId" clId="{1A8E6863-5A6F-4B00-B914-91A476F506D6}" dt="2025-08-01T17:27:57.895" v="10" actId="20577"/>
          <ac:spMkLst>
            <pc:docMk/>
            <pc:sldMk cId="294815013" sldId="258"/>
            <ac:spMk id="5" creationId="{245FBC38-744C-FD84-B3BE-EB301C631248}"/>
          </ac:spMkLst>
        </pc:spChg>
      </pc:sldChg>
      <pc:sldChg chg="modSp mod">
        <pc:chgData name="Rick Shecter" userId="313d8af5507d7745" providerId="LiveId" clId="{1A8E6863-5A6F-4B00-B914-91A476F506D6}" dt="2025-08-01T17:39:27.156" v="34" actId="20577"/>
        <pc:sldMkLst>
          <pc:docMk/>
          <pc:sldMk cId="3114325493" sldId="267"/>
        </pc:sldMkLst>
        <pc:spChg chg="mod">
          <ac:chgData name="Rick Shecter" userId="313d8af5507d7745" providerId="LiveId" clId="{1A8E6863-5A6F-4B00-B914-91A476F506D6}" dt="2025-08-01T17:39:27.156" v="34" actId="20577"/>
          <ac:spMkLst>
            <pc:docMk/>
            <pc:sldMk cId="3114325493" sldId="267"/>
            <ac:spMk id="4" creationId="{E002D252-285F-1708-E40B-07353C69C5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E9FC2-EB50-49D9-862A-185E8CB6A9A7}"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AFBEA-4ECC-4324-9597-F40158E51654}" type="slidenum">
              <a:rPr lang="en-US" smtClean="0"/>
              <a:t>‹#›</a:t>
            </a:fld>
            <a:endParaRPr lang="en-US"/>
          </a:p>
        </p:txBody>
      </p:sp>
    </p:spTree>
    <p:extLst>
      <p:ext uri="{BB962C8B-B14F-4D97-AF65-F5344CB8AC3E}">
        <p14:creationId xmlns:p14="http://schemas.microsoft.com/office/powerpoint/2010/main" val="195358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AFBEA-4ECC-4324-9597-F40158E51654}" type="slidenum">
              <a:rPr lang="en-US" smtClean="0"/>
              <a:t>9</a:t>
            </a:fld>
            <a:endParaRPr lang="en-US"/>
          </a:p>
        </p:txBody>
      </p:sp>
    </p:spTree>
    <p:extLst>
      <p:ext uri="{BB962C8B-B14F-4D97-AF65-F5344CB8AC3E}">
        <p14:creationId xmlns:p14="http://schemas.microsoft.com/office/powerpoint/2010/main" val="7576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991D-64E2-66F2-5195-126AF3879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7249B-DC50-AB55-34D6-7D1AB00FF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C1974-0783-BE33-0D02-642993FBE9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AA4B85-6CF9-BFD0-1B79-AD6C33CD835E}"/>
              </a:ext>
            </a:extLst>
          </p:cNvPr>
          <p:cNvSpPr>
            <a:spLocks noGrp="1"/>
          </p:cNvSpPr>
          <p:nvPr>
            <p:ph type="sldNum" sz="quarter" idx="5"/>
          </p:nvPr>
        </p:nvSpPr>
        <p:spPr/>
        <p:txBody>
          <a:bodyPr/>
          <a:lstStyle/>
          <a:p>
            <a:fld id="{68AAFBEA-4ECC-4324-9597-F40158E51654}" type="slidenum">
              <a:rPr lang="en-US" smtClean="0"/>
              <a:t>10</a:t>
            </a:fld>
            <a:endParaRPr lang="en-US"/>
          </a:p>
        </p:txBody>
      </p:sp>
    </p:spTree>
    <p:extLst>
      <p:ext uri="{BB962C8B-B14F-4D97-AF65-F5344CB8AC3E}">
        <p14:creationId xmlns:p14="http://schemas.microsoft.com/office/powerpoint/2010/main" val="36449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6F7B-C8E3-F570-0446-DABAABFB7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000CF-A953-CDC8-B153-0D0945E86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0D29B-F7C4-FDC4-7AFB-A7AC7524D5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B3FAAD-7265-8ADB-E2BA-559306CB8526}"/>
              </a:ext>
            </a:extLst>
          </p:cNvPr>
          <p:cNvSpPr>
            <a:spLocks noGrp="1"/>
          </p:cNvSpPr>
          <p:nvPr>
            <p:ph type="sldNum" sz="quarter" idx="5"/>
          </p:nvPr>
        </p:nvSpPr>
        <p:spPr/>
        <p:txBody>
          <a:bodyPr/>
          <a:lstStyle/>
          <a:p>
            <a:fld id="{68AAFBEA-4ECC-4324-9597-F40158E51654}" type="slidenum">
              <a:rPr lang="en-US" smtClean="0"/>
              <a:t>11</a:t>
            </a:fld>
            <a:endParaRPr lang="en-US"/>
          </a:p>
        </p:txBody>
      </p:sp>
    </p:spTree>
    <p:extLst>
      <p:ext uri="{BB962C8B-B14F-4D97-AF65-F5344CB8AC3E}">
        <p14:creationId xmlns:p14="http://schemas.microsoft.com/office/powerpoint/2010/main" val="9540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C0BB-ECF7-F109-C0F9-7943E43A0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53534-A99A-10CF-155A-813A1282E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A7C3E-F051-1CDF-D6AF-AB5E74FEA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3E91E4-2F5D-DCDD-E0FC-8614A8F54382}"/>
              </a:ext>
            </a:extLst>
          </p:cNvPr>
          <p:cNvSpPr>
            <a:spLocks noGrp="1"/>
          </p:cNvSpPr>
          <p:nvPr>
            <p:ph type="sldNum" sz="quarter" idx="5"/>
          </p:nvPr>
        </p:nvSpPr>
        <p:spPr/>
        <p:txBody>
          <a:bodyPr/>
          <a:lstStyle/>
          <a:p>
            <a:fld id="{68AAFBEA-4ECC-4324-9597-F40158E51654}" type="slidenum">
              <a:rPr lang="en-US" smtClean="0"/>
              <a:t>12</a:t>
            </a:fld>
            <a:endParaRPr lang="en-US"/>
          </a:p>
        </p:txBody>
      </p:sp>
    </p:spTree>
    <p:extLst>
      <p:ext uri="{BB962C8B-B14F-4D97-AF65-F5344CB8AC3E}">
        <p14:creationId xmlns:p14="http://schemas.microsoft.com/office/powerpoint/2010/main" val="163955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3999E-16B1-6B68-BDF1-0EBBE8BFB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D4E1F-91C5-04F3-BF05-3BC3764DE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89C1C-6491-F8FF-C7BE-6E9D0E9ED9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21F4DB-7AA4-F8D7-A0CB-39AE0B34A072}"/>
              </a:ext>
            </a:extLst>
          </p:cNvPr>
          <p:cNvSpPr>
            <a:spLocks noGrp="1"/>
          </p:cNvSpPr>
          <p:nvPr>
            <p:ph type="sldNum" sz="quarter" idx="5"/>
          </p:nvPr>
        </p:nvSpPr>
        <p:spPr/>
        <p:txBody>
          <a:bodyPr/>
          <a:lstStyle/>
          <a:p>
            <a:fld id="{68AAFBEA-4ECC-4324-9597-F40158E51654}" type="slidenum">
              <a:rPr lang="en-US" smtClean="0"/>
              <a:t>13</a:t>
            </a:fld>
            <a:endParaRPr lang="en-US"/>
          </a:p>
        </p:txBody>
      </p:sp>
    </p:spTree>
    <p:extLst>
      <p:ext uri="{BB962C8B-B14F-4D97-AF65-F5344CB8AC3E}">
        <p14:creationId xmlns:p14="http://schemas.microsoft.com/office/powerpoint/2010/main" val="114021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E122C-FE2A-DE17-BEFD-DDD846A20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FE827-7065-8DE5-CDD0-8BBEEFCA1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17F59-1A15-64CB-A161-25A4D3BF07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CAD91F-FB71-E539-4F5F-9E8E34E32751}"/>
              </a:ext>
            </a:extLst>
          </p:cNvPr>
          <p:cNvSpPr>
            <a:spLocks noGrp="1"/>
          </p:cNvSpPr>
          <p:nvPr>
            <p:ph type="sldNum" sz="quarter" idx="5"/>
          </p:nvPr>
        </p:nvSpPr>
        <p:spPr/>
        <p:txBody>
          <a:bodyPr/>
          <a:lstStyle/>
          <a:p>
            <a:fld id="{68AAFBEA-4ECC-4324-9597-F40158E51654}" type="slidenum">
              <a:rPr lang="en-US" smtClean="0"/>
              <a:t>14</a:t>
            </a:fld>
            <a:endParaRPr lang="en-US"/>
          </a:p>
        </p:txBody>
      </p:sp>
    </p:spTree>
    <p:extLst>
      <p:ext uri="{BB962C8B-B14F-4D97-AF65-F5344CB8AC3E}">
        <p14:creationId xmlns:p14="http://schemas.microsoft.com/office/powerpoint/2010/main" val="28612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7FF1-7D3D-993A-455C-EE74C0B27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15C1B-C747-00A2-A9E0-FB6510637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571C3-F7E0-ADCF-6CAB-47D7B5001E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B0E0F-6A2D-BDC8-DBA8-9C2DF3CB3E5F}"/>
              </a:ext>
            </a:extLst>
          </p:cNvPr>
          <p:cNvSpPr>
            <a:spLocks noGrp="1"/>
          </p:cNvSpPr>
          <p:nvPr>
            <p:ph type="sldNum" sz="quarter" idx="5"/>
          </p:nvPr>
        </p:nvSpPr>
        <p:spPr/>
        <p:txBody>
          <a:bodyPr/>
          <a:lstStyle/>
          <a:p>
            <a:fld id="{68AAFBEA-4ECC-4324-9597-F40158E51654}" type="slidenum">
              <a:rPr lang="en-US" smtClean="0"/>
              <a:t>15</a:t>
            </a:fld>
            <a:endParaRPr lang="en-US"/>
          </a:p>
        </p:txBody>
      </p:sp>
    </p:spTree>
    <p:extLst>
      <p:ext uri="{BB962C8B-B14F-4D97-AF65-F5344CB8AC3E}">
        <p14:creationId xmlns:p14="http://schemas.microsoft.com/office/powerpoint/2010/main" val="304184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55F8-2B8A-2097-9B4D-7A3DE889A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9A315-6543-D389-A403-3D767C57F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04E8E-D08B-0EAD-E8F4-607A53BC7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CF56E1-EFCD-EF7C-35D7-66A77D0FDC1D}"/>
              </a:ext>
            </a:extLst>
          </p:cNvPr>
          <p:cNvSpPr>
            <a:spLocks noGrp="1"/>
          </p:cNvSpPr>
          <p:nvPr>
            <p:ph type="sldNum" sz="quarter" idx="5"/>
          </p:nvPr>
        </p:nvSpPr>
        <p:spPr/>
        <p:txBody>
          <a:bodyPr/>
          <a:lstStyle/>
          <a:p>
            <a:fld id="{68AAFBEA-4ECC-4324-9597-F40158E51654}" type="slidenum">
              <a:rPr lang="en-US" smtClean="0"/>
              <a:t>16</a:t>
            </a:fld>
            <a:endParaRPr lang="en-US"/>
          </a:p>
        </p:txBody>
      </p:sp>
    </p:spTree>
    <p:extLst>
      <p:ext uri="{BB962C8B-B14F-4D97-AF65-F5344CB8AC3E}">
        <p14:creationId xmlns:p14="http://schemas.microsoft.com/office/powerpoint/2010/main" val="247401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E82C-90E5-83FE-FC5A-23C55C66E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35068-B378-5091-17FB-DF561CC66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95451-E6CE-B536-FE64-7619C46DA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1205D9-2AA0-02A9-0637-1AC9CF5CCCA6}"/>
              </a:ext>
            </a:extLst>
          </p:cNvPr>
          <p:cNvSpPr>
            <a:spLocks noGrp="1"/>
          </p:cNvSpPr>
          <p:nvPr>
            <p:ph type="sldNum" sz="quarter" idx="5"/>
          </p:nvPr>
        </p:nvSpPr>
        <p:spPr/>
        <p:txBody>
          <a:bodyPr/>
          <a:lstStyle/>
          <a:p>
            <a:fld id="{68AAFBEA-4ECC-4324-9597-F40158E51654}" type="slidenum">
              <a:rPr lang="en-US" smtClean="0"/>
              <a:t>17</a:t>
            </a:fld>
            <a:endParaRPr lang="en-US"/>
          </a:p>
        </p:txBody>
      </p:sp>
    </p:spTree>
    <p:extLst>
      <p:ext uri="{BB962C8B-B14F-4D97-AF65-F5344CB8AC3E}">
        <p14:creationId xmlns:p14="http://schemas.microsoft.com/office/powerpoint/2010/main" val="79289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1605-ED5B-7DEC-23C6-13F3B7DE5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101832-04FA-5F71-631A-C78EB21B9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93BE71-0C30-54FD-55D9-ED2058CA1ABA}"/>
              </a:ext>
            </a:extLst>
          </p:cNvPr>
          <p:cNvSpPr>
            <a:spLocks noGrp="1"/>
          </p:cNvSpPr>
          <p:nvPr>
            <p:ph type="dt" sz="half" idx="10"/>
          </p:nvPr>
        </p:nvSpPr>
        <p:spPr/>
        <p:txBody>
          <a:bodyPr/>
          <a:lstStyle/>
          <a:p>
            <a:fld id="{2F03C585-BA66-4F71-814F-A2ED74958764}" type="datetime1">
              <a:rPr lang="en-US" smtClean="0"/>
              <a:t>8/1/2025</a:t>
            </a:fld>
            <a:endParaRPr lang="en-US"/>
          </a:p>
        </p:txBody>
      </p:sp>
      <p:sp>
        <p:nvSpPr>
          <p:cNvPr id="5" name="Footer Placeholder 4">
            <a:extLst>
              <a:ext uri="{FF2B5EF4-FFF2-40B4-BE49-F238E27FC236}">
                <a16:creationId xmlns:a16="http://schemas.microsoft.com/office/drawing/2014/main" id="{F59476CD-7BFE-A86A-D4B7-CCCE1BD00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0F220-12F2-0F3A-752A-FAA7C88177D3}"/>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177508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18CB-2F06-E00E-64BE-7397DE0B5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F88E7D-9780-BA82-F6EB-00F95CEEC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CB636-E98A-D6AD-1EBC-FEB15AAAB991}"/>
              </a:ext>
            </a:extLst>
          </p:cNvPr>
          <p:cNvSpPr>
            <a:spLocks noGrp="1"/>
          </p:cNvSpPr>
          <p:nvPr>
            <p:ph type="dt" sz="half" idx="10"/>
          </p:nvPr>
        </p:nvSpPr>
        <p:spPr/>
        <p:txBody>
          <a:bodyPr/>
          <a:lstStyle/>
          <a:p>
            <a:fld id="{31D9F7AC-C815-4C68-B6BB-F85FE656BE48}" type="datetime1">
              <a:rPr lang="en-US" smtClean="0"/>
              <a:t>8/1/2025</a:t>
            </a:fld>
            <a:endParaRPr lang="en-US"/>
          </a:p>
        </p:txBody>
      </p:sp>
      <p:sp>
        <p:nvSpPr>
          <p:cNvPr id="5" name="Footer Placeholder 4">
            <a:extLst>
              <a:ext uri="{FF2B5EF4-FFF2-40B4-BE49-F238E27FC236}">
                <a16:creationId xmlns:a16="http://schemas.microsoft.com/office/drawing/2014/main" id="{6ADC0B87-631C-0B08-C21B-E667B22BE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3B790-36A3-EB30-C52A-D86B720D8C37}"/>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374935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8D67C-37F3-E57A-C287-819B9EEBE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09C08E-1B0B-5184-00D2-F51BF4B8D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4A63-552A-5957-3031-4E7691F84B0B}"/>
              </a:ext>
            </a:extLst>
          </p:cNvPr>
          <p:cNvSpPr>
            <a:spLocks noGrp="1"/>
          </p:cNvSpPr>
          <p:nvPr>
            <p:ph type="dt" sz="half" idx="10"/>
          </p:nvPr>
        </p:nvSpPr>
        <p:spPr/>
        <p:txBody>
          <a:bodyPr/>
          <a:lstStyle/>
          <a:p>
            <a:fld id="{6CA7C4BF-3018-45E6-9137-3F13E8029622}" type="datetime1">
              <a:rPr lang="en-US" smtClean="0"/>
              <a:t>8/1/2025</a:t>
            </a:fld>
            <a:endParaRPr lang="en-US"/>
          </a:p>
        </p:txBody>
      </p:sp>
      <p:sp>
        <p:nvSpPr>
          <p:cNvPr id="5" name="Footer Placeholder 4">
            <a:extLst>
              <a:ext uri="{FF2B5EF4-FFF2-40B4-BE49-F238E27FC236}">
                <a16:creationId xmlns:a16="http://schemas.microsoft.com/office/drawing/2014/main" id="{33F0B872-F9D8-5591-08EE-F384BC2B2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A786C-4F17-F951-38FF-152520E762F9}"/>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173656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C30A-0AFA-470F-BCCB-4AEC5D8A6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32358-CAC0-0AC7-4B2C-0797CCEF0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0D563-FDD8-C5CB-0685-E21AA43E2B1D}"/>
              </a:ext>
            </a:extLst>
          </p:cNvPr>
          <p:cNvSpPr>
            <a:spLocks noGrp="1"/>
          </p:cNvSpPr>
          <p:nvPr>
            <p:ph type="dt" sz="half" idx="10"/>
          </p:nvPr>
        </p:nvSpPr>
        <p:spPr/>
        <p:txBody>
          <a:bodyPr/>
          <a:lstStyle/>
          <a:p>
            <a:fld id="{BD034B9B-FE14-4113-B269-8FDD6EED04A7}" type="datetime1">
              <a:rPr lang="en-US" smtClean="0"/>
              <a:t>8/1/2025</a:t>
            </a:fld>
            <a:endParaRPr lang="en-US"/>
          </a:p>
        </p:txBody>
      </p:sp>
      <p:sp>
        <p:nvSpPr>
          <p:cNvPr id="5" name="Footer Placeholder 4">
            <a:extLst>
              <a:ext uri="{FF2B5EF4-FFF2-40B4-BE49-F238E27FC236}">
                <a16:creationId xmlns:a16="http://schemas.microsoft.com/office/drawing/2014/main" id="{25FC15D2-1455-F6D3-9F39-109B8ED0C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12C26-6BE2-D0E0-7D57-AFDBE61E635F}"/>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241391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BFED-2CBF-D88E-63CC-44E5A9264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1E04BE-1DFB-3E72-EC18-017BC8F86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D43D0-B3C4-BA15-32A1-7B3F748C1CD8}"/>
              </a:ext>
            </a:extLst>
          </p:cNvPr>
          <p:cNvSpPr>
            <a:spLocks noGrp="1"/>
          </p:cNvSpPr>
          <p:nvPr>
            <p:ph type="dt" sz="half" idx="10"/>
          </p:nvPr>
        </p:nvSpPr>
        <p:spPr/>
        <p:txBody>
          <a:bodyPr/>
          <a:lstStyle/>
          <a:p>
            <a:fld id="{17FDCEC6-F6BE-4281-BA15-9FC8B953BD54}" type="datetime1">
              <a:rPr lang="en-US" smtClean="0"/>
              <a:t>8/1/2025</a:t>
            </a:fld>
            <a:endParaRPr lang="en-US"/>
          </a:p>
        </p:txBody>
      </p:sp>
      <p:sp>
        <p:nvSpPr>
          <p:cNvPr id="5" name="Footer Placeholder 4">
            <a:extLst>
              <a:ext uri="{FF2B5EF4-FFF2-40B4-BE49-F238E27FC236}">
                <a16:creationId xmlns:a16="http://schemas.microsoft.com/office/drawing/2014/main" id="{B65B71AF-26B2-751F-EA3C-64C4B3146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D099A-6794-0135-5B31-46DC500F2818}"/>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308463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0BAC-4444-BFA3-2391-B15D88FC4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B2D7C-FD39-1D57-EE58-0BA92C071B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9D33D4-89BA-5438-0DD6-33EC00982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9406F7-DCBE-062B-2A7C-B59668C114F0}"/>
              </a:ext>
            </a:extLst>
          </p:cNvPr>
          <p:cNvSpPr>
            <a:spLocks noGrp="1"/>
          </p:cNvSpPr>
          <p:nvPr>
            <p:ph type="dt" sz="half" idx="10"/>
          </p:nvPr>
        </p:nvSpPr>
        <p:spPr/>
        <p:txBody>
          <a:bodyPr/>
          <a:lstStyle/>
          <a:p>
            <a:fld id="{B77B45B3-2404-49BD-8213-D49E6CC96D54}" type="datetime1">
              <a:rPr lang="en-US" smtClean="0"/>
              <a:t>8/1/2025</a:t>
            </a:fld>
            <a:endParaRPr lang="en-US"/>
          </a:p>
        </p:txBody>
      </p:sp>
      <p:sp>
        <p:nvSpPr>
          <p:cNvPr id="6" name="Footer Placeholder 5">
            <a:extLst>
              <a:ext uri="{FF2B5EF4-FFF2-40B4-BE49-F238E27FC236}">
                <a16:creationId xmlns:a16="http://schemas.microsoft.com/office/drawing/2014/main" id="{3994C0A3-A5C8-3B7B-F188-E37FFE3D3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4521D-A25E-463D-7187-2C6EE71BB8FC}"/>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112023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1CFF-B910-D1C4-EA8B-480364860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3A293-C677-C796-6086-CB5094011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11473-A424-15B9-A9F9-2C9AEA9F0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3DFDC-6B19-8869-0F6D-34FA777F7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AC4BF-5F17-25E3-C3FC-F887D5762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4CBFA5-2453-0878-9124-274FFF333EF2}"/>
              </a:ext>
            </a:extLst>
          </p:cNvPr>
          <p:cNvSpPr>
            <a:spLocks noGrp="1"/>
          </p:cNvSpPr>
          <p:nvPr>
            <p:ph type="dt" sz="half" idx="10"/>
          </p:nvPr>
        </p:nvSpPr>
        <p:spPr/>
        <p:txBody>
          <a:bodyPr/>
          <a:lstStyle/>
          <a:p>
            <a:fld id="{90625B34-808E-4AD1-8C85-8A2A7691052A}" type="datetime1">
              <a:rPr lang="en-US" smtClean="0"/>
              <a:t>8/1/2025</a:t>
            </a:fld>
            <a:endParaRPr lang="en-US"/>
          </a:p>
        </p:txBody>
      </p:sp>
      <p:sp>
        <p:nvSpPr>
          <p:cNvPr id="8" name="Footer Placeholder 7">
            <a:extLst>
              <a:ext uri="{FF2B5EF4-FFF2-40B4-BE49-F238E27FC236}">
                <a16:creationId xmlns:a16="http://schemas.microsoft.com/office/drawing/2014/main" id="{87D74483-1E74-B7DD-68CE-F3A15DBD1B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6C4C6B-77BB-3B52-D2D2-9F0EBA657CA9}"/>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210412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C029-8D95-7625-F1FD-FD5F5A2B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67992B-5CF6-F195-7718-12E8D3C587E2}"/>
              </a:ext>
            </a:extLst>
          </p:cNvPr>
          <p:cNvSpPr>
            <a:spLocks noGrp="1"/>
          </p:cNvSpPr>
          <p:nvPr>
            <p:ph type="dt" sz="half" idx="10"/>
          </p:nvPr>
        </p:nvSpPr>
        <p:spPr/>
        <p:txBody>
          <a:bodyPr/>
          <a:lstStyle/>
          <a:p>
            <a:fld id="{92218E4F-0D78-4F29-B014-E3926B3EF481}" type="datetime1">
              <a:rPr lang="en-US" smtClean="0"/>
              <a:t>8/1/2025</a:t>
            </a:fld>
            <a:endParaRPr lang="en-US"/>
          </a:p>
        </p:txBody>
      </p:sp>
      <p:sp>
        <p:nvSpPr>
          <p:cNvPr id="4" name="Footer Placeholder 3">
            <a:extLst>
              <a:ext uri="{FF2B5EF4-FFF2-40B4-BE49-F238E27FC236}">
                <a16:creationId xmlns:a16="http://schemas.microsoft.com/office/drawing/2014/main" id="{A9688A2E-5B98-4F8A-736F-C1493FC91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B4EA1D-7789-0576-98F4-7930805EF48C}"/>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192246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C17BB-3018-E0BD-0017-55EB4983FB1D}"/>
              </a:ext>
            </a:extLst>
          </p:cNvPr>
          <p:cNvSpPr>
            <a:spLocks noGrp="1"/>
          </p:cNvSpPr>
          <p:nvPr>
            <p:ph type="dt" sz="half" idx="10"/>
          </p:nvPr>
        </p:nvSpPr>
        <p:spPr/>
        <p:txBody>
          <a:bodyPr/>
          <a:lstStyle/>
          <a:p>
            <a:fld id="{D0A14E1C-9502-4F4D-BF6D-171DEAFD14F1}" type="datetime1">
              <a:rPr lang="en-US" smtClean="0"/>
              <a:t>8/1/2025</a:t>
            </a:fld>
            <a:endParaRPr lang="en-US"/>
          </a:p>
        </p:txBody>
      </p:sp>
      <p:sp>
        <p:nvSpPr>
          <p:cNvPr id="3" name="Footer Placeholder 2">
            <a:extLst>
              <a:ext uri="{FF2B5EF4-FFF2-40B4-BE49-F238E27FC236}">
                <a16:creationId xmlns:a16="http://schemas.microsoft.com/office/drawing/2014/main" id="{CDFB8BED-826D-972F-C622-F4AE886F7B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38871E-6F53-C753-3DE1-F425E23EF2EB}"/>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24889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3DBE-7FAE-3176-DF41-6CA0F7EDA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66500-76A8-6505-0498-8E7A74A14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4D86F-ABC8-56F1-6D27-F330E711C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70CB0-6CD0-EB46-B62E-19AA445F6EDF}"/>
              </a:ext>
            </a:extLst>
          </p:cNvPr>
          <p:cNvSpPr>
            <a:spLocks noGrp="1"/>
          </p:cNvSpPr>
          <p:nvPr>
            <p:ph type="dt" sz="half" idx="10"/>
          </p:nvPr>
        </p:nvSpPr>
        <p:spPr/>
        <p:txBody>
          <a:bodyPr/>
          <a:lstStyle/>
          <a:p>
            <a:fld id="{DA761AB5-EBD9-4F30-9450-5D3D0591AEB2}" type="datetime1">
              <a:rPr lang="en-US" smtClean="0"/>
              <a:t>8/1/2025</a:t>
            </a:fld>
            <a:endParaRPr lang="en-US"/>
          </a:p>
        </p:txBody>
      </p:sp>
      <p:sp>
        <p:nvSpPr>
          <p:cNvPr id="6" name="Footer Placeholder 5">
            <a:extLst>
              <a:ext uri="{FF2B5EF4-FFF2-40B4-BE49-F238E27FC236}">
                <a16:creationId xmlns:a16="http://schemas.microsoft.com/office/drawing/2014/main" id="{53A98215-328F-937E-5C22-E74FEDF80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E457E-93C9-0C9B-D320-FECC5E4F89BC}"/>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12230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9D49-4F87-6E38-54B2-F747FC522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FF269B-DD55-6A66-3EC5-6D82E5F11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8E65EA-387D-D234-8AD1-058D266F4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D4698-C1AE-B5A5-C7A9-B3C2DA37444C}"/>
              </a:ext>
            </a:extLst>
          </p:cNvPr>
          <p:cNvSpPr>
            <a:spLocks noGrp="1"/>
          </p:cNvSpPr>
          <p:nvPr>
            <p:ph type="dt" sz="half" idx="10"/>
          </p:nvPr>
        </p:nvSpPr>
        <p:spPr/>
        <p:txBody>
          <a:bodyPr/>
          <a:lstStyle/>
          <a:p>
            <a:fld id="{FF7BFBD7-4337-4F86-8484-CF3CAA06EC21}" type="datetime1">
              <a:rPr lang="en-US" smtClean="0"/>
              <a:t>8/1/2025</a:t>
            </a:fld>
            <a:endParaRPr lang="en-US"/>
          </a:p>
        </p:txBody>
      </p:sp>
      <p:sp>
        <p:nvSpPr>
          <p:cNvPr id="6" name="Footer Placeholder 5">
            <a:extLst>
              <a:ext uri="{FF2B5EF4-FFF2-40B4-BE49-F238E27FC236}">
                <a16:creationId xmlns:a16="http://schemas.microsoft.com/office/drawing/2014/main" id="{9983653A-7D60-8553-3B6E-66841D315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3BAFD-1EAC-011A-E96F-C02453E880C4}"/>
              </a:ext>
            </a:extLst>
          </p:cNvPr>
          <p:cNvSpPr>
            <a:spLocks noGrp="1"/>
          </p:cNvSpPr>
          <p:nvPr>
            <p:ph type="sldNum" sz="quarter" idx="12"/>
          </p:nvPr>
        </p:nvSpPr>
        <p:spPr/>
        <p:txBody>
          <a:bodyPr/>
          <a:lstStyle/>
          <a:p>
            <a:fld id="{B0D0475E-52E9-4EB1-893B-899FC9BC6B8C}" type="slidenum">
              <a:rPr lang="en-US" smtClean="0"/>
              <a:t>‹#›</a:t>
            </a:fld>
            <a:endParaRPr lang="en-US"/>
          </a:p>
        </p:txBody>
      </p:sp>
    </p:spTree>
    <p:extLst>
      <p:ext uri="{BB962C8B-B14F-4D97-AF65-F5344CB8AC3E}">
        <p14:creationId xmlns:p14="http://schemas.microsoft.com/office/powerpoint/2010/main" val="2885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6B1D47-7B27-3886-B40C-A471620EB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D698D1-1DAB-2F28-3447-D7594DE52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D2B5C-B775-3FD1-087F-AE5F54157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1B7C9-A6C7-4143-89EA-8E370BE44693}" type="datetime1">
              <a:rPr lang="en-US" smtClean="0"/>
              <a:t>8/1/2025</a:t>
            </a:fld>
            <a:endParaRPr lang="en-US"/>
          </a:p>
        </p:txBody>
      </p:sp>
      <p:sp>
        <p:nvSpPr>
          <p:cNvPr id="5" name="Footer Placeholder 4">
            <a:extLst>
              <a:ext uri="{FF2B5EF4-FFF2-40B4-BE49-F238E27FC236}">
                <a16:creationId xmlns:a16="http://schemas.microsoft.com/office/drawing/2014/main" id="{CBCDBE91-BA06-F008-5D52-3D78BEAA4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71B32-F2F1-3AC8-7C96-4FC0918AE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0475E-52E9-4EB1-893B-899FC9BC6B8C}" type="slidenum">
              <a:rPr lang="en-US" smtClean="0"/>
              <a:t>‹#›</a:t>
            </a:fld>
            <a:endParaRPr lang="en-US"/>
          </a:p>
        </p:txBody>
      </p:sp>
    </p:spTree>
    <p:extLst>
      <p:ext uri="{BB962C8B-B14F-4D97-AF65-F5344CB8AC3E}">
        <p14:creationId xmlns:p14="http://schemas.microsoft.com/office/powerpoint/2010/main" val="115372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1493-2A4B-44DF-8EB6-976C9EF79FC4}"/>
              </a:ext>
            </a:extLst>
          </p:cNvPr>
          <p:cNvSpPr>
            <a:spLocks noGrp="1"/>
          </p:cNvSpPr>
          <p:nvPr>
            <p:ph type="ctrTitle"/>
          </p:nvPr>
        </p:nvSpPr>
        <p:spPr>
          <a:xfrm>
            <a:off x="1524000" y="1122363"/>
            <a:ext cx="9144000" cy="964345"/>
          </a:xfrm>
        </p:spPr>
        <p:txBody>
          <a:bodyPr>
            <a:noAutofit/>
          </a:bodyPr>
          <a:lstStyle/>
          <a:p>
            <a:r>
              <a:rPr lang="en-US" sz="6600" dirty="0"/>
              <a:t>SHMD Report 250719</a:t>
            </a:r>
          </a:p>
        </p:txBody>
      </p:sp>
      <p:sp>
        <p:nvSpPr>
          <p:cNvPr id="3" name="Subtitle 2">
            <a:extLst>
              <a:ext uri="{FF2B5EF4-FFF2-40B4-BE49-F238E27FC236}">
                <a16:creationId xmlns:a16="http://schemas.microsoft.com/office/drawing/2014/main" id="{CEBF519D-533C-7F59-9C3D-C618D1DEA690}"/>
              </a:ext>
            </a:extLst>
          </p:cNvPr>
          <p:cNvSpPr>
            <a:spLocks noGrp="1"/>
          </p:cNvSpPr>
          <p:nvPr>
            <p:ph type="subTitle" idx="1"/>
          </p:nvPr>
        </p:nvSpPr>
        <p:spPr>
          <a:xfrm>
            <a:off x="1627909" y="4771293"/>
            <a:ext cx="9144000" cy="1236753"/>
          </a:xfrm>
        </p:spPr>
        <p:txBody>
          <a:bodyPr>
            <a:normAutofit/>
          </a:bodyPr>
          <a:lstStyle/>
          <a:p>
            <a:r>
              <a:rPr lang="en-US" sz="3200" dirty="0"/>
              <a:t>Rick Shecter</a:t>
            </a:r>
          </a:p>
          <a:p>
            <a:r>
              <a:rPr lang="en-US" sz="3200" dirty="0"/>
              <a:t>7/19/2025</a:t>
            </a:r>
          </a:p>
        </p:txBody>
      </p:sp>
      <p:sp>
        <p:nvSpPr>
          <p:cNvPr id="5" name="Subtitle 2">
            <a:extLst>
              <a:ext uri="{FF2B5EF4-FFF2-40B4-BE49-F238E27FC236}">
                <a16:creationId xmlns:a16="http://schemas.microsoft.com/office/drawing/2014/main" id="{035528E3-94B8-FB30-3EAB-709BD710E803}"/>
              </a:ext>
            </a:extLst>
          </p:cNvPr>
          <p:cNvSpPr txBox="1">
            <a:spLocks/>
          </p:cNvSpPr>
          <p:nvPr/>
        </p:nvSpPr>
        <p:spPr>
          <a:xfrm>
            <a:off x="1447800" y="208670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p>
        </p:txBody>
      </p:sp>
      <p:sp>
        <p:nvSpPr>
          <p:cNvPr id="7" name="TextBox 6">
            <a:extLst>
              <a:ext uri="{FF2B5EF4-FFF2-40B4-BE49-F238E27FC236}">
                <a16:creationId xmlns:a16="http://schemas.microsoft.com/office/drawing/2014/main" id="{C6CEF688-2A13-5C99-A6DE-A042628ACBA6}"/>
              </a:ext>
            </a:extLst>
          </p:cNvPr>
          <p:cNvSpPr txBox="1"/>
          <p:nvPr/>
        </p:nvSpPr>
        <p:spPr>
          <a:xfrm>
            <a:off x="1724891" y="2266223"/>
            <a:ext cx="9019309" cy="1938992"/>
          </a:xfrm>
          <a:prstGeom prst="rect">
            <a:avLst/>
          </a:prstGeom>
          <a:noFill/>
        </p:spPr>
        <p:txBody>
          <a:bodyPr wrap="square">
            <a:spAutoFit/>
          </a:bodyPr>
          <a:lstStyle/>
          <a:p>
            <a:pPr algn="ctr"/>
            <a:r>
              <a:rPr lang="en-US" sz="4000" kern="100" dirty="0">
                <a:effectLst/>
                <a:latin typeface="Calibri" panose="020F0502020204030204" pitchFamily="34" charset="0"/>
                <a:ea typeface="Aptos" panose="020B0004020202020204" pitchFamily="34" charset="0"/>
                <a:cs typeface="Calibri" panose="020F0502020204030204" pitchFamily="34" charset="0"/>
              </a:rPr>
              <a:t>Adding Soil Amendments and Tahoma 31 to Two of Three New Trees on South Telluride Street and Progress Drive</a:t>
            </a:r>
            <a:endParaRPr lang="en-US" sz="4000" dirty="0"/>
          </a:p>
        </p:txBody>
      </p:sp>
    </p:spTree>
    <p:extLst>
      <p:ext uri="{BB962C8B-B14F-4D97-AF65-F5344CB8AC3E}">
        <p14:creationId xmlns:p14="http://schemas.microsoft.com/office/powerpoint/2010/main" val="170884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F373-7F4A-0554-5D1D-1EEE1692A0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FF1FE9-8466-D21F-2188-7455594BF98B}"/>
              </a:ext>
            </a:extLst>
          </p:cNvPr>
          <p:cNvSpPr txBox="1"/>
          <p:nvPr/>
        </p:nvSpPr>
        <p:spPr>
          <a:xfrm>
            <a:off x="648729" y="534541"/>
            <a:ext cx="11065476" cy="5976636"/>
          </a:xfrm>
          <a:prstGeom prst="rect">
            <a:avLst/>
          </a:prstGeom>
          <a:noFill/>
        </p:spPr>
        <p:txBody>
          <a:bodyPr wrap="square">
            <a:spAutoFit/>
          </a:bodyPr>
          <a:lstStyle/>
          <a:p>
            <a:pPr marL="0" marR="0">
              <a:lnSpc>
                <a:spcPct val="115000"/>
              </a:lnSpc>
              <a:spcAft>
                <a:spcPts val="800"/>
              </a:spcAft>
              <a:buNone/>
            </a:pPr>
            <a:r>
              <a:rPr lang="en-US" sz="3200" b="1" kern="100" dirty="0">
                <a:effectLst/>
                <a:ea typeface="Aptos" panose="020B0004020202020204" pitchFamily="34" charset="0"/>
                <a:cs typeface="Times New Roman" panose="02020603050405020304" pitchFamily="18" charset="0"/>
              </a:rPr>
              <a:t>Friday, July 18, 2025 </a:t>
            </a:r>
            <a:r>
              <a:rPr lang="en-US" sz="3200" kern="100" dirty="0">
                <a:effectLst/>
                <a:ea typeface="Aptos" panose="020B0004020202020204" pitchFamily="34" charset="0"/>
                <a:cs typeface="Times New Roman" panose="02020603050405020304" pitchFamily="18" charset="0"/>
              </a:rPr>
              <a:t>– Temperature &amp; Moisture Readings: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Air Temperature 82</a:t>
            </a:r>
            <a:r>
              <a:rPr lang="en-US" sz="3200" kern="100" baseline="30000" dirty="0">
                <a:effectLst/>
                <a:ea typeface="Aptos" panose="020B0004020202020204" pitchFamily="34" charset="0"/>
                <a:cs typeface="Times New Roman" panose="02020603050405020304" pitchFamily="18" charset="0"/>
              </a:rPr>
              <a:t>0 </a:t>
            </a:r>
            <a:r>
              <a:rPr lang="en-US" sz="3200" kern="100" baseline="300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(11:40 A.M.)</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Grass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a:t>
            </a:r>
          </a:p>
          <a:p>
            <a:pPr marR="0">
              <a:lnSpc>
                <a:spcPct val="115000"/>
              </a:lnSpc>
              <a:spcAft>
                <a:spcPts val="800"/>
              </a:spcAft>
            </a:pPr>
            <a:r>
              <a:rPr lang="en-US" sz="3200" kern="100" dirty="0">
                <a:effectLst/>
                <a:ea typeface="Aptos" panose="020B0004020202020204" pitchFamily="34" charset="0"/>
                <a:cs typeface="Times New Roman" panose="02020603050405020304" pitchFamily="18" charset="0"/>
              </a:rPr>
              <a:t>	Subsurface Soil Temp: 78</a:t>
            </a:r>
            <a:r>
              <a:rPr lang="en-US" sz="3200" kern="100" baseline="30000" dirty="0">
                <a:effectLst/>
                <a:ea typeface="Aptos" panose="020B0004020202020204" pitchFamily="34" charset="0"/>
                <a:cs typeface="Times New Roman" panose="02020603050405020304" pitchFamily="18" charset="0"/>
              </a:rPr>
              <a:t>o </a:t>
            </a:r>
            <a:endParaRPr lang="en-US" sz="3200" kern="100" dirty="0">
              <a:effectLst/>
              <a:ea typeface="Aptos" panose="020B0004020202020204" pitchFamily="34" charset="0"/>
              <a:cs typeface="Times New Roman" panose="02020603050405020304" pitchFamily="18" charset="0"/>
            </a:endParaRPr>
          </a:p>
          <a:p>
            <a:pPr marR="0">
              <a:lnSpc>
                <a:spcPct val="115000"/>
              </a:lnSpc>
              <a:spcAft>
                <a:spcPts val="800"/>
              </a:spcAft>
            </a:pP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Moisture</a:t>
            </a:r>
            <a:r>
              <a:rPr lang="en-US" sz="3200" kern="100" dirty="0">
                <a:ea typeface="Aptos" panose="020B0004020202020204" pitchFamily="34" charset="0"/>
                <a:cs typeface="Times New Roman" panose="02020603050405020304" pitchFamily="18" charset="0"/>
              </a:rPr>
              <a:t>: High - </a:t>
            </a:r>
            <a:r>
              <a:rPr lang="en-US" sz="3200" kern="100" dirty="0">
                <a:effectLst/>
                <a:ea typeface="Aptos" panose="020B0004020202020204" pitchFamily="34" charset="0"/>
                <a:cs typeface="Times New Roman" panose="02020603050405020304" pitchFamily="18" charset="0"/>
              </a:rPr>
              <a:t>1</a:t>
            </a:r>
            <a:r>
              <a:rPr lang="en-US" sz="3200" kern="100" dirty="0">
                <a:ea typeface="Aptos" panose="020B0004020202020204" pitchFamily="34" charset="0"/>
                <a:cs typeface="Times New Roman" panose="02020603050405020304" pitchFamily="18" charset="0"/>
              </a:rPr>
              <a:t>0</a:t>
            </a:r>
            <a:r>
              <a:rPr lang="en-US" sz="3200" kern="100" dirty="0">
                <a:effectLst/>
                <a:ea typeface="Aptos" panose="020B0004020202020204" pitchFamily="34" charset="0"/>
                <a:cs typeface="Times New Roman" panose="02020603050405020304" pitchFamily="18" charset="0"/>
              </a:rPr>
              <a:t>, drooping leaves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Greenspire Linden (South)</a:t>
            </a:r>
          </a:p>
          <a:p>
            <a:pPr marR="0">
              <a:lnSpc>
                <a:spcPct val="115000"/>
              </a:lnSpc>
              <a:spcAft>
                <a:spcPts val="800"/>
              </a:spcAft>
            </a:pPr>
            <a:r>
              <a:rPr lang="en-US" sz="3200" kern="100" dirty="0">
                <a:effectLst/>
                <a:ea typeface="Aptos" panose="020B0004020202020204" pitchFamily="34" charset="0"/>
                <a:cs typeface="Times New Roman" panose="02020603050405020304" pitchFamily="18" charset="0"/>
              </a:rPr>
              <a:t>	Subsurface Soil Temp: </a:t>
            </a:r>
            <a:r>
              <a:rPr lang="en-US" sz="3200" kern="100" dirty="0">
                <a:ea typeface="Aptos" panose="020B0004020202020204" pitchFamily="34" charset="0"/>
                <a:cs typeface="Times New Roman" panose="02020603050405020304" pitchFamily="18" charset="0"/>
              </a:rPr>
              <a:t>80</a:t>
            </a:r>
            <a:r>
              <a:rPr lang="en-US" sz="3200" kern="100" baseline="30000" dirty="0">
                <a:effectLst/>
                <a:ea typeface="Aptos" panose="020B0004020202020204" pitchFamily="34" charset="0"/>
                <a:cs typeface="Times New Roman" panose="02020603050405020304" pitchFamily="18" charset="0"/>
              </a:rPr>
              <a:t>o </a:t>
            </a:r>
            <a:r>
              <a:rPr lang="en-US" sz="3200" kern="100" dirty="0">
                <a:effectLst/>
                <a:ea typeface="Aptos" panose="020B0004020202020204" pitchFamily="34" charset="0"/>
                <a:cs typeface="Times New Roman" panose="02020603050405020304" pitchFamily="18" charset="0"/>
              </a:rPr>
              <a:t>  </a:t>
            </a:r>
          </a:p>
          <a:p>
            <a:pPr marR="0">
              <a:lnSpc>
                <a:spcPct val="115000"/>
              </a:lnSpc>
              <a:spcAft>
                <a:spcPts val="800"/>
              </a:spcAft>
            </a:pP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Moisture: High</a:t>
            </a: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 7.5</a:t>
            </a:r>
          </a:p>
        </p:txBody>
      </p:sp>
      <p:sp>
        <p:nvSpPr>
          <p:cNvPr id="2" name="Slide Number Placeholder 1">
            <a:extLst>
              <a:ext uri="{FF2B5EF4-FFF2-40B4-BE49-F238E27FC236}">
                <a16:creationId xmlns:a16="http://schemas.microsoft.com/office/drawing/2014/main" id="{7D4BF6BF-361B-D5B9-9BDF-6F3545B8C084}"/>
              </a:ext>
            </a:extLst>
          </p:cNvPr>
          <p:cNvSpPr>
            <a:spLocks noGrp="1"/>
          </p:cNvSpPr>
          <p:nvPr>
            <p:ph type="sldNum" sz="quarter" idx="12"/>
          </p:nvPr>
        </p:nvSpPr>
        <p:spPr/>
        <p:txBody>
          <a:bodyPr/>
          <a:lstStyle/>
          <a:p>
            <a:fld id="{B0D0475E-52E9-4EB1-893B-899FC9BC6B8C}" type="slidenum">
              <a:rPr lang="en-US" smtClean="0"/>
              <a:t>10</a:t>
            </a:fld>
            <a:endParaRPr lang="en-US"/>
          </a:p>
        </p:txBody>
      </p:sp>
    </p:spTree>
    <p:extLst>
      <p:ext uri="{BB962C8B-B14F-4D97-AF65-F5344CB8AC3E}">
        <p14:creationId xmlns:p14="http://schemas.microsoft.com/office/powerpoint/2010/main" val="116658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8363B-1870-947D-7FD6-8E8D80D7B7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C54FAB-CE2B-167D-4B3F-773725E2C0A2}"/>
              </a:ext>
            </a:extLst>
          </p:cNvPr>
          <p:cNvSpPr txBox="1"/>
          <p:nvPr/>
        </p:nvSpPr>
        <p:spPr>
          <a:xfrm>
            <a:off x="648729" y="534541"/>
            <a:ext cx="11065476" cy="5976636"/>
          </a:xfrm>
          <a:prstGeom prst="rect">
            <a:avLst/>
          </a:prstGeom>
          <a:noFill/>
        </p:spPr>
        <p:txBody>
          <a:bodyPr wrap="square">
            <a:spAutoFit/>
          </a:bodyPr>
          <a:lstStyle/>
          <a:p>
            <a:pPr marL="0" marR="0">
              <a:lnSpc>
                <a:spcPct val="115000"/>
              </a:lnSpc>
              <a:spcAft>
                <a:spcPts val="800"/>
              </a:spcAft>
              <a:buNone/>
            </a:pPr>
            <a:r>
              <a:rPr lang="en-US" sz="3200" b="1" kern="100" dirty="0">
                <a:effectLst/>
                <a:ea typeface="Aptos" panose="020B0004020202020204" pitchFamily="34" charset="0"/>
                <a:cs typeface="Times New Roman" panose="02020603050405020304" pitchFamily="18" charset="0"/>
              </a:rPr>
              <a:t>Friday, July 18, 2025 (cont.) </a:t>
            </a:r>
            <a:r>
              <a:rPr lang="en-US" sz="3200" kern="100" dirty="0">
                <a:effectLst/>
                <a:ea typeface="Aptos" panose="020B0004020202020204" pitchFamily="34" charset="0"/>
                <a:cs typeface="Times New Roman" panose="02020603050405020304" pitchFamily="18" charset="0"/>
              </a:rPr>
              <a:t>– Temperature &amp; Moisture Readings: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Grass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Kentucky Coffee Tree (</a:t>
            </a:r>
            <a:r>
              <a:rPr lang="en-US" sz="3200" kern="100" dirty="0" err="1">
                <a:effectLst/>
                <a:ea typeface="Aptos" panose="020B0004020202020204" pitchFamily="34" charset="0"/>
                <a:cs typeface="Times New Roman" panose="02020603050405020304" pitchFamily="18" charset="0"/>
              </a:rPr>
              <a:t>MIddle</a:t>
            </a:r>
            <a:r>
              <a:rPr lang="en-US" sz="3200" kern="100" dirty="0">
                <a:effectLst/>
                <a:ea typeface="Aptos" panose="020B0004020202020204" pitchFamily="34" charset="0"/>
                <a:cs typeface="Times New Roman" panose="02020603050405020304" pitchFamily="18" charset="0"/>
              </a:rPr>
              <a:t>)	</a:t>
            </a:r>
          </a:p>
          <a:p>
            <a:pPr marR="0">
              <a:lnSpc>
                <a:spcPct val="115000"/>
              </a:lnSpc>
              <a:spcAft>
                <a:spcPts val="800"/>
              </a:spcAft>
            </a:pPr>
            <a:r>
              <a:rPr lang="en-US" sz="3200" kern="100" dirty="0">
                <a:effectLst/>
                <a:ea typeface="Aptos" panose="020B0004020202020204" pitchFamily="34" charset="0"/>
                <a:cs typeface="Times New Roman" panose="02020603050405020304" pitchFamily="18" charset="0"/>
              </a:rPr>
              <a:t>	Subsurface Soil Temp: 78</a:t>
            </a:r>
            <a:r>
              <a:rPr lang="en-US" sz="3200" kern="100" baseline="30000" dirty="0">
                <a:effectLst/>
                <a:ea typeface="Aptos" panose="020B0004020202020204" pitchFamily="34" charset="0"/>
                <a:cs typeface="Times New Roman" panose="02020603050405020304" pitchFamily="18" charset="0"/>
              </a:rPr>
              <a:t>o </a:t>
            </a:r>
            <a:endParaRPr lang="en-US" sz="3200" kern="100" dirty="0">
              <a:effectLst/>
              <a:ea typeface="Aptos" panose="020B0004020202020204" pitchFamily="34" charset="0"/>
              <a:cs typeface="Times New Roman" panose="02020603050405020304" pitchFamily="18" charset="0"/>
            </a:endParaRPr>
          </a:p>
          <a:p>
            <a:pPr marR="0">
              <a:lnSpc>
                <a:spcPct val="115000"/>
              </a:lnSpc>
              <a:spcAft>
                <a:spcPts val="800"/>
              </a:spcAft>
            </a:pP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Moisture</a:t>
            </a:r>
            <a:r>
              <a:rPr lang="en-US" sz="3200" kern="100" dirty="0">
                <a:ea typeface="Aptos" panose="020B0004020202020204" pitchFamily="34" charset="0"/>
                <a:cs typeface="Times New Roman" panose="02020603050405020304" pitchFamily="18" charset="0"/>
              </a:rPr>
              <a:t>: Low – 4.5</a:t>
            </a:r>
            <a:endParaRPr lang="en-US" sz="3200" kern="100" dirty="0">
              <a:effectLst/>
              <a:ea typeface="Aptos" panose="020B0004020202020204" pitchFamily="34" charset="0"/>
              <a:cs typeface="Times New Roman" panose="02020603050405020304" pitchFamily="18" charset="0"/>
            </a:endParaRP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Tree Soil Readings:</a:t>
            </a:r>
          </a:p>
          <a:p>
            <a:pPr marL="914400" lvl="1" indent="-457200">
              <a:lnSpc>
                <a:spcPct val="115000"/>
              </a:lnSpc>
              <a:spcAft>
                <a:spcPts val="800"/>
              </a:spcAft>
              <a:buFont typeface="Arial" panose="020B0604020202020204" pitchFamily="34" charset="0"/>
              <a:buChar char="•"/>
            </a:pPr>
            <a:r>
              <a:rPr lang="en-US" sz="3200" kern="100" dirty="0" err="1">
                <a:ea typeface="Aptos" panose="020B0004020202020204" pitchFamily="34" charset="0"/>
                <a:cs typeface="Times New Roman" panose="02020603050405020304" pitchFamily="18" charset="0"/>
              </a:rPr>
              <a:t>Greenspire</a:t>
            </a:r>
            <a:r>
              <a:rPr lang="en-US" sz="3200" kern="100" dirty="0">
                <a:ea typeface="Aptos" panose="020B0004020202020204" pitchFamily="34" charset="0"/>
                <a:cs typeface="Times New Roman" panose="02020603050405020304" pitchFamily="18" charset="0"/>
              </a:rPr>
              <a:t> Linden (South)</a:t>
            </a:r>
            <a:endParaRPr lang="en-US" sz="3200" kern="100" dirty="0">
              <a:effectLst/>
              <a:ea typeface="Aptos" panose="020B0004020202020204" pitchFamily="34" charset="0"/>
              <a:cs typeface="Times New Roman" panose="02020603050405020304" pitchFamily="18" charset="0"/>
            </a:endParaRPr>
          </a:p>
          <a:p>
            <a:pPr marR="0">
              <a:lnSpc>
                <a:spcPct val="115000"/>
              </a:lnSpc>
              <a:spcAft>
                <a:spcPts val="800"/>
              </a:spcAft>
            </a:pPr>
            <a:r>
              <a:rPr lang="en-US" sz="3200" kern="100" dirty="0">
                <a:effectLst/>
                <a:ea typeface="Aptos" panose="020B0004020202020204" pitchFamily="34" charset="0"/>
                <a:cs typeface="Times New Roman" panose="02020603050405020304" pitchFamily="18" charset="0"/>
              </a:rPr>
              <a:t>	Subsurface Soil Temp: </a:t>
            </a:r>
            <a:r>
              <a:rPr lang="en-US" sz="3200" kern="100" dirty="0">
                <a:ea typeface="Aptos" panose="020B0004020202020204" pitchFamily="34" charset="0"/>
                <a:cs typeface="Times New Roman" panose="02020603050405020304" pitchFamily="18" charset="0"/>
              </a:rPr>
              <a:t>80</a:t>
            </a:r>
            <a:r>
              <a:rPr lang="en-US" sz="3200" kern="100" baseline="30000" dirty="0">
                <a:effectLst/>
                <a:ea typeface="Aptos" panose="020B0004020202020204" pitchFamily="34" charset="0"/>
                <a:cs typeface="Times New Roman" panose="02020603050405020304" pitchFamily="18" charset="0"/>
              </a:rPr>
              <a:t>o </a:t>
            </a:r>
            <a:r>
              <a:rPr lang="en-US" sz="3200" kern="100" dirty="0">
                <a:effectLst/>
                <a:ea typeface="Aptos" panose="020B0004020202020204" pitchFamily="34" charset="0"/>
                <a:cs typeface="Times New Roman" panose="02020603050405020304" pitchFamily="18" charset="0"/>
              </a:rPr>
              <a:t>  </a:t>
            </a:r>
          </a:p>
          <a:p>
            <a:pPr marR="0">
              <a:lnSpc>
                <a:spcPct val="115000"/>
              </a:lnSpc>
              <a:spcAft>
                <a:spcPts val="800"/>
              </a:spcAft>
            </a:pP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Moisture: </a:t>
            </a:r>
            <a:r>
              <a:rPr lang="en-US" sz="3200" kern="100" dirty="0">
                <a:ea typeface="Aptos" panose="020B0004020202020204" pitchFamily="34" charset="0"/>
                <a:cs typeface="Times New Roman" panose="02020603050405020304" pitchFamily="18" charset="0"/>
              </a:rPr>
              <a:t>Low –</a:t>
            </a:r>
            <a:r>
              <a:rPr lang="en-US" sz="3200" kern="100" dirty="0">
                <a:effectLst/>
                <a:ea typeface="Aptos" panose="020B0004020202020204" pitchFamily="34" charset="0"/>
                <a:cs typeface="Times New Roman" panose="02020603050405020304" pitchFamily="18" charset="0"/>
              </a:rPr>
              <a:t> </a:t>
            </a:r>
            <a:r>
              <a:rPr lang="en-US" sz="3200" kern="100" dirty="0">
                <a:ea typeface="Aptos" panose="020B0004020202020204" pitchFamily="34" charset="0"/>
                <a:cs typeface="Times New Roman" panose="02020603050405020304" pitchFamily="18" charset="0"/>
              </a:rPr>
              <a:t>3.0</a:t>
            </a:r>
            <a:endParaRPr lang="en-US" sz="3200" kern="100" dirty="0">
              <a:effectLst/>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BB3C875-8F9F-7721-D3D8-E5AAD223F5FA}"/>
              </a:ext>
            </a:extLst>
          </p:cNvPr>
          <p:cNvSpPr>
            <a:spLocks noGrp="1"/>
          </p:cNvSpPr>
          <p:nvPr>
            <p:ph type="sldNum" sz="quarter" idx="12"/>
          </p:nvPr>
        </p:nvSpPr>
        <p:spPr/>
        <p:txBody>
          <a:bodyPr/>
          <a:lstStyle/>
          <a:p>
            <a:fld id="{B0D0475E-52E9-4EB1-893B-899FC9BC6B8C}" type="slidenum">
              <a:rPr lang="en-US" smtClean="0"/>
              <a:t>11</a:t>
            </a:fld>
            <a:endParaRPr lang="en-US"/>
          </a:p>
        </p:txBody>
      </p:sp>
    </p:spTree>
    <p:extLst>
      <p:ext uri="{BB962C8B-B14F-4D97-AF65-F5344CB8AC3E}">
        <p14:creationId xmlns:p14="http://schemas.microsoft.com/office/powerpoint/2010/main" val="343361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686F-91C9-D077-3E23-D26D319CAC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9F4430-23A0-059A-C5B7-EA974BF35B12}"/>
              </a:ext>
            </a:extLst>
          </p:cNvPr>
          <p:cNvSpPr txBox="1"/>
          <p:nvPr/>
        </p:nvSpPr>
        <p:spPr>
          <a:xfrm>
            <a:off x="659487" y="502268"/>
            <a:ext cx="11065476" cy="4999958"/>
          </a:xfrm>
          <a:prstGeom prst="rect">
            <a:avLst/>
          </a:prstGeom>
          <a:noFill/>
        </p:spPr>
        <p:txBody>
          <a:bodyPr wrap="square">
            <a:spAutoFit/>
          </a:bodyPr>
          <a:lstStyle/>
          <a:p>
            <a:pPr>
              <a:lnSpc>
                <a:spcPct val="115000"/>
              </a:lnSpc>
              <a:spcAft>
                <a:spcPts val="800"/>
              </a:spcAft>
            </a:pPr>
            <a:r>
              <a:rPr lang="en-US" sz="3200" b="1" kern="100" dirty="0">
                <a:effectLst/>
                <a:ea typeface="Aptos" panose="020B0004020202020204" pitchFamily="34" charset="0"/>
                <a:cs typeface="Times New Roman" panose="02020603050405020304" pitchFamily="18" charset="0"/>
              </a:rPr>
              <a:t>Saturday, July 19, 2025 </a:t>
            </a:r>
            <a:r>
              <a:rPr lang="en-US" sz="3200" kern="100" dirty="0">
                <a:effectLst/>
                <a:ea typeface="Aptos" panose="020B0004020202020204" pitchFamily="34" charset="0"/>
                <a:cs typeface="Times New Roman" panose="02020603050405020304" pitchFamily="18" charset="0"/>
              </a:rPr>
              <a:t>– Air Temperature Readings</a:t>
            </a:r>
            <a:r>
              <a:rPr lang="en-US" sz="3200" kern="100" dirty="0">
                <a:ea typeface="Aptos" panose="020B0004020202020204" pitchFamily="34" charset="0"/>
                <a:cs typeface="Times New Roman" panose="02020603050405020304" pitchFamily="18" charset="0"/>
              </a:rPr>
              <a:t>: 82</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3 P.M.</a:t>
            </a:r>
            <a:r>
              <a:rPr lang="en-US" sz="3200" kern="100" dirty="0">
                <a:effectLst/>
                <a:ea typeface="Aptos" panose="020B000402020202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Grass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Subsurface Soil Temp</a:t>
            </a:r>
            <a:r>
              <a:rPr lang="en-US" sz="3200" kern="100" dirty="0">
                <a:ea typeface="Aptos" panose="020B0004020202020204" pitchFamily="34" charset="0"/>
                <a:cs typeface="Times New Roman" panose="02020603050405020304" pitchFamily="18" charset="0"/>
              </a:rPr>
              <a:t>: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High – 10; Drooping leaves</a:t>
            </a:r>
            <a:r>
              <a:rPr lang="en-US" sz="3200" kern="100" dirty="0">
                <a:effectLst/>
                <a:ea typeface="Aptos" panose="020B0004020202020204" pitchFamily="34" charset="0"/>
                <a:cs typeface="Times New Roman" panose="02020603050405020304" pitchFamily="18" charset="0"/>
              </a:rPr>
              <a:t>	</a:t>
            </a:r>
          </a:p>
          <a:p>
            <a:pPr marL="914400" lvl="1" indent="-457200">
              <a:lnSpc>
                <a:spcPct val="115000"/>
              </a:lnSpc>
              <a:spcAft>
                <a:spcPts val="800"/>
              </a:spcAft>
              <a:buFont typeface="Arial" panose="020B0604020202020204" pitchFamily="34" charset="0"/>
              <a:buChar char="•"/>
            </a:pPr>
            <a:r>
              <a:rPr lang="en-US" sz="3200" kern="100" dirty="0" err="1">
                <a:ea typeface="Aptos" panose="020B0004020202020204" pitchFamily="34" charset="0"/>
                <a:cs typeface="Times New Roman" panose="02020603050405020304" pitchFamily="18" charset="0"/>
              </a:rPr>
              <a:t>Greenspire</a:t>
            </a:r>
            <a:r>
              <a:rPr lang="en-US" sz="3200" kern="100" dirty="0">
                <a:ea typeface="Aptos" panose="020B0004020202020204" pitchFamily="34" charset="0"/>
                <a:cs typeface="Times New Roman" panose="02020603050405020304" pitchFamily="18" charset="0"/>
              </a:rPr>
              <a:t> Linden (South): Subsurface Soil Temp: 76</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High – 10</a:t>
            </a:r>
            <a:endParaRPr lang="en-US" sz="3200"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Font typeface="Arial" panose="020B0604020202020204" pitchFamily="34" charset="0"/>
              <a:buChar char="•"/>
            </a:pPr>
            <a:r>
              <a:rPr lang="en-US" sz="3200" kern="100" dirty="0">
                <a:ea typeface="Aptos" panose="020B0004020202020204" pitchFamily="34" charset="0"/>
                <a:cs typeface="Times New Roman" panose="02020603050405020304" pitchFamily="18" charset="0"/>
              </a:rPr>
              <a:t>Kentucky Coffee (Middle): Subsurface Soil Temp: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Low – 4.5</a:t>
            </a:r>
            <a:endParaRPr lang="en-US" sz="3200" kern="100" dirty="0">
              <a:effectLst/>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F7268A9-FCBC-2E30-A707-09EC0E006D25}"/>
              </a:ext>
            </a:extLst>
          </p:cNvPr>
          <p:cNvSpPr>
            <a:spLocks noGrp="1"/>
          </p:cNvSpPr>
          <p:nvPr>
            <p:ph type="sldNum" sz="quarter" idx="12"/>
          </p:nvPr>
        </p:nvSpPr>
        <p:spPr/>
        <p:txBody>
          <a:bodyPr/>
          <a:lstStyle/>
          <a:p>
            <a:fld id="{B0D0475E-52E9-4EB1-893B-899FC9BC6B8C}" type="slidenum">
              <a:rPr lang="en-US" smtClean="0"/>
              <a:t>12</a:t>
            </a:fld>
            <a:endParaRPr lang="en-US"/>
          </a:p>
        </p:txBody>
      </p:sp>
    </p:spTree>
    <p:extLst>
      <p:ext uri="{BB962C8B-B14F-4D97-AF65-F5344CB8AC3E}">
        <p14:creationId xmlns:p14="http://schemas.microsoft.com/office/powerpoint/2010/main" val="160302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C932F-62AD-B2FF-BFA2-0E27607030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46D478-3412-A633-5F15-540C96E7773D}"/>
              </a:ext>
            </a:extLst>
          </p:cNvPr>
          <p:cNvSpPr txBox="1"/>
          <p:nvPr/>
        </p:nvSpPr>
        <p:spPr>
          <a:xfrm>
            <a:off x="659487" y="502268"/>
            <a:ext cx="11065476" cy="4331057"/>
          </a:xfrm>
          <a:prstGeom prst="rect">
            <a:avLst/>
          </a:prstGeom>
          <a:noFill/>
        </p:spPr>
        <p:txBody>
          <a:bodyPr wrap="square">
            <a:spAutoFit/>
          </a:bodyPr>
          <a:lstStyle/>
          <a:p>
            <a:pPr>
              <a:lnSpc>
                <a:spcPct val="115000"/>
              </a:lnSpc>
              <a:spcAft>
                <a:spcPts val="800"/>
              </a:spcAft>
            </a:pPr>
            <a:r>
              <a:rPr lang="en-US" sz="3200" b="1" kern="100" dirty="0">
                <a:effectLst/>
                <a:ea typeface="Aptos" panose="020B0004020202020204" pitchFamily="34" charset="0"/>
                <a:cs typeface="Times New Roman" panose="02020603050405020304" pitchFamily="18" charset="0"/>
              </a:rPr>
              <a:t>Saturday, July 19, 2025 (cont.) </a:t>
            </a:r>
            <a:r>
              <a:rPr lang="en-US" sz="3200" kern="100" dirty="0">
                <a:effectLst/>
                <a:ea typeface="Aptos" panose="020B0004020202020204" pitchFamily="34" charset="0"/>
                <a:cs typeface="Times New Roman" panose="02020603050405020304" pitchFamily="18" charset="0"/>
              </a:rPr>
              <a:t>– Air Temperature Readings</a:t>
            </a:r>
            <a:r>
              <a:rPr lang="en-US" sz="3200" kern="100" dirty="0">
                <a:ea typeface="Aptos" panose="020B0004020202020204" pitchFamily="34" charset="0"/>
                <a:cs typeface="Times New Roman" panose="02020603050405020304" pitchFamily="18" charset="0"/>
              </a:rPr>
              <a:t>: 82</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3 P.M.</a:t>
            </a:r>
            <a:r>
              <a:rPr lang="en-US" sz="3200" kern="100" dirty="0">
                <a:effectLst/>
                <a:ea typeface="Aptos" panose="020B000402020202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Tree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Subsurface Soil Temp</a:t>
            </a:r>
            <a:r>
              <a:rPr lang="en-US" sz="3200" kern="100" dirty="0">
                <a:ea typeface="Aptos" panose="020B0004020202020204" pitchFamily="34" charset="0"/>
                <a:cs typeface="Times New Roman" panose="02020603050405020304" pitchFamily="18" charset="0"/>
              </a:rPr>
              <a:t>: 82</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 Medium – 5.0</a:t>
            </a:r>
            <a:r>
              <a:rPr lang="en-US" sz="3200" kern="100" dirty="0">
                <a:effectLst/>
                <a:ea typeface="Aptos" panose="020B0004020202020204" pitchFamily="34" charset="0"/>
                <a:cs typeface="Times New Roman" panose="02020603050405020304" pitchFamily="18" charset="0"/>
              </a:rPr>
              <a:t>	</a:t>
            </a:r>
          </a:p>
          <a:p>
            <a:pPr marL="914400" lvl="1" indent="-457200">
              <a:lnSpc>
                <a:spcPct val="115000"/>
              </a:lnSpc>
              <a:spcAft>
                <a:spcPts val="800"/>
              </a:spcAft>
              <a:buFont typeface="Arial" panose="020B0604020202020204" pitchFamily="34" charset="0"/>
              <a:buChar char="•"/>
            </a:pPr>
            <a:r>
              <a:rPr lang="en-US" sz="3200" kern="100" dirty="0" err="1">
                <a:ea typeface="Aptos" panose="020B0004020202020204" pitchFamily="34" charset="0"/>
                <a:cs typeface="Times New Roman" panose="02020603050405020304" pitchFamily="18" charset="0"/>
              </a:rPr>
              <a:t>Greenspire</a:t>
            </a:r>
            <a:r>
              <a:rPr lang="en-US" sz="3200" kern="100" dirty="0">
                <a:ea typeface="Aptos" panose="020B0004020202020204" pitchFamily="34" charset="0"/>
                <a:cs typeface="Times New Roman" panose="02020603050405020304" pitchFamily="18" charset="0"/>
              </a:rPr>
              <a:t> Linden (South): Subsurface Soil Temp: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Low – 0</a:t>
            </a:r>
            <a:endParaRPr lang="en-US" sz="3200" kern="100" dirty="0">
              <a:effectLst/>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DCDCFF3-419A-C4B3-27D6-71A4577B6205}"/>
              </a:ext>
            </a:extLst>
          </p:cNvPr>
          <p:cNvSpPr>
            <a:spLocks noGrp="1"/>
          </p:cNvSpPr>
          <p:nvPr>
            <p:ph type="sldNum" sz="quarter" idx="12"/>
          </p:nvPr>
        </p:nvSpPr>
        <p:spPr/>
        <p:txBody>
          <a:bodyPr/>
          <a:lstStyle/>
          <a:p>
            <a:fld id="{B0D0475E-52E9-4EB1-893B-899FC9BC6B8C}" type="slidenum">
              <a:rPr lang="en-US" smtClean="0"/>
              <a:t>13</a:t>
            </a:fld>
            <a:endParaRPr lang="en-US"/>
          </a:p>
        </p:txBody>
      </p:sp>
    </p:spTree>
    <p:extLst>
      <p:ext uri="{BB962C8B-B14F-4D97-AF65-F5344CB8AC3E}">
        <p14:creationId xmlns:p14="http://schemas.microsoft.com/office/powerpoint/2010/main" val="424367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AD7C2-0A06-3968-EA84-EDACA1A14F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B468B8-0247-CD6F-AE35-3C12A880AA54}"/>
              </a:ext>
            </a:extLst>
          </p:cNvPr>
          <p:cNvSpPr txBox="1"/>
          <p:nvPr/>
        </p:nvSpPr>
        <p:spPr>
          <a:xfrm>
            <a:off x="659487" y="502268"/>
            <a:ext cx="11065476" cy="4999958"/>
          </a:xfrm>
          <a:prstGeom prst="rect">
            <a:avLst/>
          </a:prstGeom>
          <a:noFill/>
        </p:spPr>
        <p:txBody>
          <a:bodyPr wrap="square">
            <a:spAutoFit/>
          </a:bodyPr>
          <a:lstStyle/>
          <a:p>
            <a:pPr>
              <a:lnSpc>
                <a:spcPct val="115000"/>
              </a:lnSpc>
              <a:spcAft>
                <a:spcPts val="800"/>
              </a:spcAft>
            </a:pPr>
            <a:r>
              <a:rPr lang="en-US" sz="3200" b="1" kern="100" dirty="0">
                <a:effectLst/>
                <a:ea typeface="Aptos" panose="020B0004020202020204" pitchFamily="34" charset="0"/>
                <a:cs typeface="Times New Roman" panose="02020603050405020304" pitchFamily="18" charset="0"/>
              </a:rPr>
              <a:t>Sunday, July 20, 2025 </a:t>
            </a:r>
            <a:r>
              <a:rPr lang="en-US" sz="3200" kern="100" dirty="0">
                <a:effectLst/>
                <a:ea typeface="Aptos" panose="020B0004020202020204" pitchFamily="34" charset="0"/>
                <a:cs typeface="Times New Roman" panose="02020603050405020304" pitchFamily="18" charset="0"/>
              </a:rPr>
              <a:t>– Air Temperature Readings</a:t>
            </a:r>
            <a:r>
              <a:rPr lang="en-US" sz="3200" kern="100" dirty="0">
                <a:ea typeface="Aptos" panose="020B0004020202020204" pitchFamily="34" charset="0"/>
                <a:cs typeface="Times New Roman" panose="02020603050405020304" pitchFamily="18" charset="0"/>
              </a:rPr>
              <a:t>: 82</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11 A.M.</a:t>
            </a:r>
            <a:r>
              <a:rPr lang="en-US" sz="3200" kern="100" dirty="0">
                <a:effectLst/>
                <a:ea typeface="Aptos" panose="020B000402020202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Grass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Subsurface Soil Temp</a:t>
            </a:r>
            <a:r>
              <a:rPr lang="en-US" sz="3200" kern="100" dirty="0">
                <a:ea typeface="Aptos" panose="020B0004020202020204" pitchFamily="34" charset="0"/>
                <a:cs typeface="Times New Roman" panose="02020603050405020304" pitchFamily="18" charset="0"/>
              </a:rPr>
              <a:t>: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High – 10; Drooping leaves</a:t>
            </a:r>
            <a:r>
              <a:rPr lang="en-US" sz="3200" kern="100" dirty="0">
                <a:effectLst/>
                <a:ea typeface="Aptos" panose="020B0004020202020204" pitchFamily="34" charset="0"/>
                <a:cs typeface="Times New Roman" panose="02020603050405020304" pitchFamily="18" charset="0"/>
              </a:rPr>
              <a:t>	</a:t>
            </a:r>
          </a:p>
          <a:p>
            <a:pPr marL="914400" lvl="1" indent="-457200">
              <a:lnSpc>
                <a:spcPct val="115000"/>
              </a:lnSpc>
              <a:spcAft>
                <a:spcPts val="800"/>
              </a:spcAft>
              <a:buFont typeface="Arial" panose="020B0604020202020204" pitchFamily="34" charset="0"/>
              <a:buChar char="•"/>
            </a:pPr>
            <a:r>
              <a:rPr lang="en-US" sz="3200" kern="100" dirty="0" err="1">
                <a:ea typeface="Aptos" panose="020B0004020202020204" pitchFamily="34" charset="0"/>
                <a:cs typeface="Times New Roman" panose="02020603050405020304" pitchFamily="18" charset="0"/>
              </a:rPr>
              <a:t>Greenspire</a:t>
            </a:r>
            <a:r>
              <a:rPr lang="en-US" sz="3200" kern="100" dirty="0">
                <a:ea typeface="Aptos" panose="020B0004020202020204" pitchFamily="34" charset="0"/>
                <a:cs typeface="Times New Roman" panose="02020603050405020304" pitchFamily="18" charset="0"/>
              </a:rPr>
              <a:t> Linden (South): Subsurface Soil Temp: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High – 10</a:t>
            </a:r>
            <a:endParaRPr lang="en-US" sz="3200"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Font typeface="Arial" panose="020B0604020202020204" pitchFamily="34" charset="0"/>
              <a:buChar char="•"/>
            </a:pPr>
            <a:r>
              <a:rPr lang="en-US" sz="3200" kern="100" dirty="0">
                <a:ea typeface="Aptos" panose="020B0004020202020204" pitchFamily="34" charset="0"/>
                <a:cs typeface="Times New Roman" panose="02020603050405020304" pitchFamily="18" charset="0"/>
              </a:rPr>
              <a:t>Kentucky Coffee (Middle): Subsurface Soil Temp: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Low – 4.5</a:t>
            </a:r>
            <a:endParaRPr lang="en-US" sz="3200" kern="100" dirty="0">
              <a:effectLst/>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AC3BDEF-A594-9E79-EF5B-DDE7A6EC680B}"/>
              </a:ext>
            </a:extLst>
          </p:cNvPr>
          <p:cNvSpPr>
            <a:spLocks noGrp="1"/>
          </p:cNvSpPr>
          <p:nvPr>
            <p:ph type="sldNum" sz="quarter" idx="12"/>
          </p:nvPr>
        </p:nvSpPr>
        <p:spPr/>
        <p:txBody>
          <a:bodyPr/>
          <a:lstStyle/>
          <a:p>
            <a:fld id="{B0D0475E-52E9-4EB1-893B-899FC9BC6B8C}" type="slidenum">
              <a:rPr lang="en-US" smtClean="0"/>
              <a:t>14</a:t>
            </a:fld>
            <a:endParaRPr lang="en-US"/>
          </a:p>
        </p:txBody>
      </p:sp>
    </p:spTree>
    <p:extLst>
      <p:ext uri="{BB962C8B-B14F-4D97-AF65-F5344CB8AC3E}">
        <p14:creationId xmlns:p14="http://schemas.microsoft.com/office/powerpoint/2010/main" val="190869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F80F-1A4A-0A62-FE60-186E159793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421B6F-D454-D545-B384-76BF7B018D98}"/>
              </a:ext>
            </a:extLst>
          </p:cNvPr>
          <p:cNvSpPr txBox="1"/>
          <p:nvPr/>
        </p:nvSpPr>
        <p:spPr>
          <a:xfrm>
            <a:off x="659487" y="502268"/>
            <a:ext cx="11065476" cy="2529539"/>
          </a:xfrm>
          <a:prstGeom prst="rect">
            <a:avLst/>
          </a:prstGeom>
          <a:noFill/>
        </p:spPr>
        <p:txBody>
          <a:bodyPr wrap="square">
            <a:spAutoFit/>
          </a:bodyPr>
          <a:lstStyle/>
          <a:p>
            <a:pPr>
              <a:lnSpc>
                <a:spcPct val="115000"/>
              </a:lnSpc>
              <a:spcAft>
                <a:spcPts val="800"/>
              </a:spcAft>
            </a:pPr>
            <a:r>
              <a:rPr lang="en-US" sz="3200" b="1" kern="100" dirty="0">
                <a:effectLst/>
                <a:ea typeface="Aptos" panose="020B0004020202020204" pitchFamily="34" charset="0"/>
                <a:cs typeface="Times New Roman" panose="02020603050405020304" pitchFamily="18" charset="0"/>
              </a:rPr>
              <a:t>Sunday, July </a:t>
            </a:r>
            <a:r>
              <a:rPr lang="en-US" sz="3200" b="1" kern="100" dirty="0">
                <a:ea typeface="Aptos" panose="020B0004020202020204" pitchFamily="34" charset="0"/>
                <a:cs typeface="Times New Roman" panose="02020603050405020304" pitchFamily="18" charset="0"/>
              </a:rPr>
              <a:t>20</a:t>
            </a:r>
            <a:r>
              <a:rPr lang="en-US" sz="3200" b="1" kern="100" dirty="0">
                <a:effectLst/>
                <a:ea typeface="Aptos" panose="020B0004020202020204" pitchFamily="34" charset="0"/>
                <a:cs typeface="Times New Roman" panose="02020603050405020304" pitchFamily="18" charset="0"/>
              </a:rPr>
              <a:t>, 2025 (cont.) </a:t>
            </a:r>
            <a:r>
              <a:rPr lang="en-US" sz="3200" kern="100" dirty="0">
                <a:effectLst/>
                <a:ea typeface="Aptos" panose="020B000402020202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Tree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Subsurface Soil Temp</a:t>
            </a:r>
            <a:r>
              <a:rPr lang="en-US" sz="3200" kern="100" dirty="0">
                <a:ea typeface="Aptos" panose="020B0004020202020204" pitchFamily="34" charset="0"/>
                <a:cs typeface="Times New Roman" panose="02020603050405020304" pitchFamily="18" charset="0"/>
              </a:rPr>
              <a:t>: 80</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 Low – 4.0</a:t>
            </a:r>
            <a:r>
              <a:rPr lang="en-US" sz="3200" kern="100" dirty="0">
                <a:effectLst/>
                <a:ea typeface="Aptos" panose="020B0004020202020204" pitchFamily="34"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17B4866A-8AE9-ADE1-0A0C-1E37ED2D2A57}"/>
              </a:ext>
            </a:extLst>
          </p:cNvPr>
          <p:cNvSpPr>
            <a:spLocks noGrp="1"/>
          </p:cNvSpPr>
          <p:nvPr>
            <p:ph type="sldNum" sz="quarter" idx="12"/>
          </p:nvPr>
        </p:nvSpPr>
        <p:spPr/>
        <p:txBody>
          <a:bodyPr/>
          <a:lstStyle/>
          <a:p>
            <a:fld id="{B0D0475E-52E9-4EB1-893B-899FC9BC6B8C}" type="slidenum">
              <a:rPr lang="en-US" smtClean="0"/>
              <a:t>15</a:t>
            </a:fld>
            <a:endParaRPr lang="en-US"/>
          </a:p>
        </p:txBody>
      </p:sp>
    </p:spTree>
    <p:extLst>
      <p:ext uri="{BB962C8B-B14F-4D97-AF65-F5344CB8AC3E}">
        <p14:creationId xmlns:p14="http://schemas.microsoft.com/office/powerpoint/2010/main" val="343395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2213F-78A3-C5E2-5B3F-0E94A77A4D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A8B380-9B69-C582-28D9-1B10254B146B}"/>
              </a:ext>
            </a:extLst>
          </p:cNvPr>
          <p:cNvSpPr txBox="1"/>
          <p:nvPr/>
        </p:nvSpPr>
        <p:spPr>
          <a:xfrm>
            <a:off x="659487" y="502268"/>
            <a:ext cx="11065476" cy="4999958"/>
          </a:xfrm>
          <a:prstGeom prst="rect">
            <a:avLst/>
          </a:prstGeom>
          <a:noFill/>
        </p:spPr>
        <p:txBody>
          <a:bodyPr wrap="square">
            <a:spAutoFit/>
          </a:bodyPr>
          <a:lstStyle/>
          <a:p>
            <a:pPr>
              <a:lnSpc>
                <a:spcPct val="115000"/>
              </a:lnSpc>
              <a:spcAft>
                <a:spcPts val="800"/>
              </a:spcAft>
            </a:pPr>
            <a:r>
              <a:rPr lang="en-US" sz="3200" b="1" kern="100" dirty="0">
                <a:ea typeface="Aptos" panose="020B0004020202020204" pitchFamily="34" charset="0"/>
                <a:cs typeface="Times New Roman" panose="02020603050405020304" pitchFamily="18" charset="0"/>
              </a:rPr>
              <a:t>Mon</a:t>
            </a:r>
            <a:r>
              <a:rPr lang="en-US" sz="3200" b="1" kern="100" dirty="0">
                <a:effectLst/>
                <a:ea typeface="Aptos" panose="020B0004020202020204" pitchFamily="34" charset="0"/>
                <a:cs typeface="Times New Roman" panose="02020603050405020304" pitchFamily="18" charset="0"/>
              </a:rPr>
              <a:t>day, July </a:t>
            </a:r>
            <a:r>
              <a:rPr lang="en-US" sz="3200" b="1" kern="100" dirty="0">
                <a:ea typeface="Aptos" panose="020B0004020202020204" pitchFamily="34" charset="0"/>
                <a:cs typeface="Times New Roman" panose="02020603050405020304" pitchFamily="18" charset="0"/>
              </a:rPr>
              <a:t>21</a:t>
            </a:r>
            <a:r>
              <a:rPr lang="en-US" sz="3200" b="1" kern="100" dirty="0">
                <a:effectLst/>
                <a:ea typeface="Aptos" panose="020B0004020202020204" pitchFamily="34" charset="0"/>
                <a:cs typeface="Times New Roman" panose="02020603050405020304" pitchFamily="18" charset="0"/>
              </a:rPr>
              <a:t>, 2025 </a:t>
            </a:r>
            <a:r>
              <a:rPr lang="en-US" sz="3200" kern="100" dirty="0">
                <a:effectLst/>
                <a:ea typeface="Aptos" panose="020B0004020202020204" pitchFamily="34" charset="0"/>
                <a:cs typeface="Times New Roman" panose="02020603050405020304" pitchFamily="18" charset="0"/>
              </a:rPr>
              <a:t>– Air Temperature Readings</a:t>
            </a:r>
            <a:r>
              <a:rPr lang="en-US" sz="3200" kern="100" dirty="0">
                <a:ea typeface="Aptos" panose="020B0004020202020204" pitchFamily="34" charset="0"/>
                <a:cs typeface="Times New Roman" panose="02020603050405020304" pitchFamily="18" charset="0"/>
              </a:rPr>
              <a:t>: 91</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1 P.M.</a:t>
            </a:r>
            <a:r>
              <a:rPr lang="en-US" sz="3200" kern="100" dirty="0">
                <a:effectLst/>
                <a:ea typeface="Aptos" panose="020B000402020202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Grass Soil Readings:</a:t>
            </a:r>
          </a:p>
          <a:p>
            <a:pPr marL="914400" lvl="1"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Subsurface Soil Temp</a:t>
            </a:r>
            <a:r>
              <a:rPr lang="en-US" sz="3200" kern="100" dirty="0">
                <a:ea typeface="Aptos" panose="020B0004020202020204" pitchFamily="34" charset="0"/>
                <a:cs typeface="Times New Roman" panose="02020603050405020304" pitchFamily="18" charset="0"/>
              </a:rPr>
              <a:t>: 80</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High – 10; Drooping leaves</a:t>
            </a:r>
            <a:r>
              <a:rPr lang="en-US" sz="3200" kern="100" dirty="0">
                <a:effectLst/>
                <a:ea typeface="Aptos" panose="020B0004020202020204" pitchFamily="34" charset="0"/>
                <a:cs typeface="Times New Roman" panose="02020603050405020304" pitchFamily="18" charset="0"/>
              </a:rPr>
              <a:t>	</a:t>
            </a:r>
          </a:p>
          <a:p>
            <a:pPr marL="914400" lvl="1" indent="-457200">
              <a:lnSpc>
                <a:spcPct val="115000"/>
              </a:lnSpc>
              <a:spcAft>
                <a:spcPts val="800"/>
              </a:spcAft>
              <a:buFont typeface="Arial" panose="020B0604020202020204" pitchFamily="34" charset="0"/>
              <a:buChar char="•"/>
            </a:pPr>
            <a:r>
              <a:rPr lang="en-US" sz="3200" kern="100" dirty="0" err="1">
                <a:ea typeface="Aptos" panose="020B0004020202020204" pitchFamily="34" charset="0"/>
                <a:cs typeface="Times New Roman" panose="02020603050405020304" pitchFamily="18" charset="0"/>
              </a:rPr>
              <a:t>Greenspire</a:t>
            </a:r>
            <a:r>
              <a:rPr lang="en-US" sz="3200" kern="100" dirty="0">
                <a:ea typeface="Aptos" panose="020B0004020202020204" pitchFamily="34" charset="0"/>
                <a:cs typeface="Times New Roman" panose="02020603050405020304" pitchFamily="18" charset="0"/>
              </a:rPr>
              <a:t> Linden (South): Subsurface Soil Temp: 81</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High – 10</a:t>
            </a:r>
            <a:endParaRPr lang="en-US" sz="3200"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Font typeface="Arial" panose="020B0604020202020204" pitchFamily="34" charset="0"/>
              <a:buChar char="•"/>
            </a:pPr>
            <a:r>
              <a:rPr lang="en-US" sz="3200" kern="100" dirty="0">
                <a:ea typeface="Aptos" panose="020B0004020202020204" pitchFamily="34" charset="0"/>
                <a:cs typeface="Times New Roman" panose="02020603050405020304" pitchFamily="18" charset="0"/>
              </a:rPr>
              <a:t>Kentucky Coffee (Middle): Subsurface Soil Temp: 78</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Medium – 5.0</a:t>
            </a:r>
            <a:endParaRPr lang="en-US" sz="3200" kern="100" dirty="0">
              <a:effectLst/>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47BCEE4-E0E8-7B4D-3E8E-8B025DB39787}"/>
              </a:ext>
            </a:extLst>
          </p:cNvPr>
          <p:cNvSpPr>
            <a:spLocks noGrp="1"/>
          </p:cNvSpPr>
          <p:nvPr>
            <p:ph type="sldNum" sz="quarter" idx="12"/>
          </p:nvPr>
        </p:nvSpPr>
        <p:spPr/>
        <p:txBody>
          <a:bodyPr/>
          <a:lstStyle/>
          <a:p>
            <a:fld id="{B0D0475E-52E9-4EB1-893B-899FC9BC6B8C}" type="slidenum">
              <a:rPr lang="en-US" smtClean="0"/>
              <a:t>16</a:t>
            </a:fld>
            <a:endParaRPr lang="en-US"/>
          </a:p>
        </p:txBody>
      </p:sp>
    </p:spTree>
    <p:extLst>
      <p:ext uri="{BB962C8B-B14F-4D97-AF65-F5344CB8AC3E}">
        <p14:creationId xmlns:p14="http://schemas.microsoft.com/office/powerpoint/2010/main" val="421649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7E9F-8397-7658-F871-88959FC6BF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C206AD-D48A-81D0-F6BF-44B729765D67}"/>
              </a:ext>
            </a:extLst>
          </p:cNvPr>
          <p:cNvSpPr txBox="1"/>
          <p:nvPr/>
        </p:nvSpPr>
        <p:spPr>
          <a:xfrm>
            <a:off x="659487" y="502268"/>
            <a:ext cx="11065476" cy="2529539"/>
          </a:xfrm>
          <a:prstGeom prst="rect">
            <a:avLst/>
          </a:prstGeom>
          <a:noFill/>
        </p:spPr>
        <p:txBody>
          <a:bodyPr wrap="square">
            <a:spAutoFit/>
          </a:bodyPr>
          <a:lstStyle/>
          <a:p>
            <a:pPr>
              <a:lnSpc>
                <a:spcPct val="115000"/>
              </a:lnSpc>
              <a:spcAft>
                <a:spcPts val="800"/>
              </a:spcAft>
            </a:pPr>
            <a:r>
              <a:rPr lang="en-US" sz="3200" b="1" kern="100" dirty="0">
                <a:ea typeface="Aptos" panose="020B0004020202020204" pitchFamily="34" charset="0"/>
                <a:cs typeface="Times New Roman" panose="02020603050405020304" pitchFamily="18" charset="0"/>
              </a:rPr>
              <a:t>Mon</a:t>
            </a:r>
            <a:r>
              <a:rPr lang="en-US" sz="3200" b="1" kern="100" dirty="0">
                <a:effectLst/>
                <a:ea typeface="Aptos" panose="020B0004020202020204" pitchFamily="34" charset="0"/>
                <a:cs typeface="Times New Roman" panose="02020603050405020304" pitchFamily="18" charset="0"/>
              </a:rPr>
              <a:t>day, July </a:t>
            </a:r>
            <a:r>
              <a:rPr lang="en-US" sz="3200" b="1" kern="100" dirty="0">
                <a:ea typeface="Aptos" panose="020B0004020202020204" pitchFamily="34" charset="0"/>
                <a:cs typeface="Times New Roman" panose="02020603050405020304" pitchFamily="18" charset="0"/>
              </a:rPr>
              <a:t>21</a:t>
            </a:r>
            <a:r>
              <a:rPr lang="en-US" sz="3200" b="1" kern="100" dirty="0">
                <a:effectLst/>
                <a:ea typeface="Aptos" panose="020B0004020202020204" pitchFamily="34" charset="0"/>
                <a:cs typeface="Times New Roman" panose="02020603050405020304" pitchFamily="18" charset="0"/>
              </a:rPr>
              <a:t>, 2025 (cont.) </a:t>
            </a:r>
            <a:r>
              <a:rPr lang="en-US" sz="3200" kern="100" dirty="0">
                <a:effectLst/>
                <a:ea typeface="Aptos" panose="020B000402020202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Tree Soil Readings:</a:t>
            </a:r>
          </a:p>
          <a:p>
            <a:pPr marL="914400" lvl="1" indent="-457200">
              <a:lnSpc>
                <a:spcPct val="115000"/>
              </a:lnSpc>
              <a:spcAft>
                <a:spcPts val="800"/>
              </a:spcAft>
              <a:buFont typeface="Arial" panose="020B0604020202020204" pitchFamily="34" charset="0"/>
              <a:buChar char="•"/>
            </a:pPr>
            <a:r>
              <a:rPr lang="en-US" sz="3200" kern="100" dirty="0" err="1">
                <a:ea typeface="Aptos" panose="020B0004020202020204" pitchFamily="34" charset="0"/>
                <a:cs typeface="Times New Roman" panose="02020603050405020304" pitchFamily="18" charset="0"/>
              </a:rPr>
              <a:t>Greenspire</a:t>
            </a: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Linden (South): Subsurface Soil Temp</a:t>
            </a:r>
            <a:r>
              <a:rPr lang="en-US" sz="3200" kern="100" dirty="0">
                <a:ea typeface="Aptos" panose="020B0004020202020204" pitchFamily="34" charset="0"/>
                <a:cs typeface="Times New Roman" panose="02020603050405020304" pitchFamily="18" charset="0"/>
              </a:rPr>
              <a:t>: 80</a:t>
            </a:r>
            <a:r>
              <a:rPr lang="en-US" sz="3200" kern="100" baseline="30000" dirty="0">
                <a:ea typeface="Aptos" panose="020B0004020202020204" pitchFamily="34" charset="0"/>
                <a:cs typeface="Times New Roman" panose="02020603050405020304" pitchFamily="18" charset="0"/>
              </a:rPr>
              <a:t>o </a:t>
            </a:r>
            <a:r>
              <a:rPr lang="en-US" sz="3200" kern="100" dirty="0">
                <a:ea typeface="Aptos" panose="020B0004020202020204" pitchFamily="34" charset="0"/>
                <a:cs typeface="Times New Roman" panose="02020603050405020304" pitchFamily="18" charset="0"/>
              </a:rPr>
              <a:t> / Moisture:  – Low – 2.0</a:t>
            </a:r>
            <a:r>
              <a:rPr lang="en-US" sz="3200" kern="100" dirty="0">
                <a:effectLst/>
                <a:ea typeface="Aptos" panose="020B0004020202020204" pitchFamily="34"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06D57D98-9F1C-600A-2AE5-F55D628AFB64}"/>
              </a:ext>
            </a:extLst>
          </p:cNvPr>
          <p:cNvSpPr>
            <a:spLocks noGrp="1"/>
          </p:cNvSpPr>
          <p:nvPr>
            <p:ph type="sldNum" sz="quarter" idx="12"/>
          </p:nvPr>
        </p:nvSpPr>
        <p:spPr/>
        <p:txBody>
          <a:bodyPr/>
          <a:lstStyle/>
          <a:p>
            <a:fld id="{B0D0475E-52E9-4EB1-893B-899FC9BC6B8C}" type="slidenum">
              <a:rPr lang="en-US" smtClean="0"/>
              <a:t>17</a:t>
            </a:fld>
            <a:endParaRPr lang="en-US"/>
          </a:p>
        </p:txBody>
      </p:sp>
    </p:spTree>
    <p:extLst>
      <p:ext uri="{BB962C8B-B14F-4D97-AF65-F5344CB8AC3E}">
        <p14:creationId xmlns:p14="http://schemas.microsoft.com/office/powerpoint/2010/main" val="308181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BD4B87-6802-F21A-C9A2-1A7229D56184}"/>
              </a:ext>
            </a:extLst>
          </p:cNvPr>
          <p:cNvSpPr txBox="1"/>
          <p:nvPr/>
        </p:nvSpPr>
        <p:spPr>
          <a:xfrm>
            <a:off x="759277" y="457202"/>
            <a:ext cx="2539094" cy="625428"/>
          </a:xfrm>
          <a:prstGeom prst="rect">
            <a:avLst/>
          </a:prstGeom>
          <a:noFill/>
        </p:spPr>
        <p:txBody>
          <a:bodyPr wrap="square">
            <a:spAutoFit/>
          </a:bodyPr>
          <a:lstStyle/>
          <a:p>
            <a:pPr marL="0" marR="0">
              <a:lnSpc>
                <a:spcPct val="115000"/>
              </a:lnSpc>
              <a:spcAft>
                <a:spcPts val="800"/>
              </a:spcAft>
            </a:pPr>
            <a:r>
              <a:rPr lang="en-US" sz="3200" b="1" kern="100" dirty="0">
                <a:effectLst/>
                <a:latin typeface="Calibri" panose="020F0502020204030204" pitchFamily="34" charset="0"/>
                <a:ea typeface="Aptos" panose="020B0004020202020204" pitchFamily="34" charset="0"/>
                <a:cs typeface="Calibri" panose="020F0502020204030204" pitchFamily="34" charset="0"/>
              </a:rPr>
              <a:t>THE DATA</a:t>
            </a:r>
            <a:r>
              <a:rPr lang="en-US" sz="3200" b="1" kern="100" dirty="0">
                <a:latin typeface="Calibri" panose="020F0502020204030204" pitchFamily="34" charset="0"/>
                <a:ea typeface="Aptos" panose="020B0004020202020204" pitchFamily="34" charset="0"/>
                <a:cs typeface="Calibri" panose="020F0502020204030204" pitchFamily="34" charset="0"/>
              </a:rPr>
              <a:t>:</a:t>
            </a:r>
            <a:endParaRPr lang="en-US" sz="3200" kern="100" dirty="0">
              <a:effectLst/>
              <a:latin typeface="Calibri" panose="020F0502020204030204" pitchFamily="34" charset="0"/>
              <a:ea typeface="Aptos" panose="020B000402020202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1D1460CF-2ACD-349C-F6FC-6D1C2EB10E13}"/>
              </a:ext>
            </a:extLst>
          </p:cNvPr>
          <p:cNvGraphicFramePr>
            <a:graphicFrameLocks noGrp="1"/>
          </p:cNvGraphicFramePr>
          <p:nvPr>
            <p:extLst>
              <p:ext uri="{D42A27DB-BD31-4B8C-83A1-F6EECF244321}">
                <p14:modId xmlns:p14="http://schemas.microsoft.com/office/powerpoint/2010/main" val="4117416551"/>
              </p:ext>
            </p:extLst>
          </p:nvPr>
        </p:nvGraphicFramePr>
        <p:xfrm>
          <a:off x="3719945" y="457202"/>
          <a:ext cx="6860968" cy="5943596"/>
        </p:xfrm>
        <a:graphic>
          <a:graphicData uri="http://schemas.openxmlformats.org/drawingml/2006/table">
            <a:tbl>
              <a:tblPr>
                <a:tableStyleId>{5C22544A-7EE6-4342-B048-85BDC9FD1C3A}</a:tableStyleId>
              </a:tblPr>
              <a:tblGrid>
                <a:gridCol w="2846171">
                  <a:extLst>
                    <a:ext uri="{9D8B030D-6E8A-4147-A177-3AD203B41FA5}">
                      <a16:colId xmlns:a16="http://schemas.microsoft.com/office/drawing/2014/main" val="2966384820"/>
                    </a:ext>
                  </a:extLst>
                </a:gridCol>
                <a:gridCol w="1130930">
                  <a:extLst>
                    <a:ext uri="{9D8B030D-6E8A-4147-A177-3AD203B41FA5}">
                      <a16:colId xmlns:a16="http://schemas.microsoft.com/office/drawing/2014/main" val="70182462"/>
                    </a:ext>
                  </a:extLst>
                </a:gridCol>
                <a:gridCol w="961289">
                  <a:extLst>
                    <a:ext uri="{9D8B030D-6E8A-4147-A177-3AD203B41FA5}">
                      <a16:colId xmlns:a16="http://schemas.microsoft.com/office/drawing/2014/main" val="4009899002"/>
                    </a:ext>
                  </a:extLst>
                </a:gridCol>
                <a:gridCol w="961289">
                  <a:extLst>
                    <a:ext uri="{9D8B030D-6E8A-4147-A177-3AD203B41FA5}">
                      <a16:colId xmlns:a16="http://schemas.microsoft.com/office/drawing/2014/main" val="1264606670"/>
                    </a:ext>
                  </a:extLst>
                </a:gridCol>
                <a:gridCol w="961289">
                  <a:extLst>
                    <a:ext uri="{9D8B030D-6E8A-4147-A177-3AD203B41FA5}">
                      <a16:colId xmlns:a16="http://schemas.microsoft.com/office/drawing/2014/main" val="3949614586"/>
                    </a:ext>
                  </a:extLst>
                </a:gridCol>
              </a:tblGrid>
              <a:tr h="413896">
                <a:tc>
                  <a:txBody>
                    <a:bodyPr/>
                    <a:lstStyle/>
                    <a:p>
                      <a:pPr algn="l" fontAlgn="b"/>
                      <a:r>
                        <a:rPr lang="en-US" sz="1000" u="none" strike="noStrike">
                          <a:effectLst/>
                        </a:rPr>
                        <a:t>Date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7/18/2025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7/19/2025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7/20/2025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7/21/2025</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280794679"/>
                  </a:ext>
                </a:extLst>
              </a:tr>
              <a:tr h="221188">
                <a:tc>
                  <a:txBody>
                    <a:bodyPr/>
                    <a:lstStyle/>
                    <a:p>
                      <a:pPr algn="l" fontAlgn="b"/>
                      <a:r>
                        <a:rPr lang="en-US" sz="1000" u="none" strike="noStrike">
                          <a:effectLst/>
                        </a:rPr>
                        <a:t>Time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11:40 AM</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3:00 PM</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11:00 AM</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1:00 PM</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243254974"/>
                  </a:ext>
                </a:extLst>
              </a:tr>
              <a:tr h="221188">
                <a:tc>
                  <a:txBody>
                    <a:bodyPr/>
                    <a:lstStyle/>
                    <a:p>
                      <a:pPr algn="l" fontAlgn="b"/>
                      <a:r>
                        <a:rPr lang="en-US" sz="1000" u="none" strike="noStrike">
                          <a:effectLst/>
                        </a:rPr>
                        <a:t>Air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82</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82</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82</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91</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392756586"/>
                  </a:ext>
                </a:extLst>
              </a:tr>
              <a:tr h="221188">
                <a:tc>
                  <a:txBody>
                    <a:bodyPr/>
                    <a:lstStyle/>
                    <a:p>
                      <a:pPr algn="l" fontAlgn="b"/>
                      <a:r>
                        <a:rPr lang="en-US" sz="1000" u="none" strike="noStrike">
                          <a:effectLst/>
                        </a:rPr>
                        <a:t>GRASS SOIL READINGS</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139635609"/>
                  </a:ext>
                </a:extLst>
              </a:tr>
              <a:tr h="221188">
                <a:tc>
                  <a:txBody>
                    <a:bodyPr/>
                    <a:lstStyle/>
                    <a:p>
                      <a:pPr algn="l" fontAlgn="b"/>
                      <a:r>
                        <a:rPr lang="en-US" sz="1000" u="none" strike="noStrike">
                          <a:effectLst/>
                        </a:rPr>
                        <a:t>Redmond Linden (North)</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987432837"/>
                  </a:ext>
                </a:extLst>
              </a:tr>
              <a:tr h="221188">
                <a:tc>
                  <a:txBody>
                    <a:bodyPr/>
                    <a:lstStyle/>
                    <a:p>
                      <a:pPr algn="l" fontAlgn="b"/>
                      <a:r>
                        <a:rPr lang="en-US" sz="1000" u="none" strike="noStrike">
                          <a:effectLst/>
                        </a:rPr>
                        <a:t>Subsurface Soil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80</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257326331"/>
                  </a:ext>
                </a:extLst>
              </a:tr>
              <a:tr h="221188">
                <a:tc>
                  <a:txBody>
                    <a:bodyPr/>
                    <a:lstStyle/>
                    <a:p>
                      <a:pPr algn="l" fontAlgn="b"/>
                      <a:r>
                        <a:rPr lang="en-US" sz="1000" u="none" strike="noStrike">
                          <a:effectLst/>
                        </a:rPr>
                        <a:t>Moisture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2387133284"/>
                  </a:ext>
                </a:extLst>
              </a:tr>
              <a:tr h="221188">
                <a:tc>
                  <a:txBody>
                    <a:bodyPr/>
                    <a:lstStyle/>
                    <a:p>
                      <a:pPr algn="l" fontAlgn="b"/>
                      <a:r>
                        <a:rPr lang="en-US" sz="1000" u="none" strike="noStrike">
                          <a:effectLst/>
                        </a:rPr>
                        <a:t>Leaves</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Drooping</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Drooping</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Drooping</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Drooping</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118558846"/>
                  </a:ext>
                </a:extLst>
              </a:tr>
              <a:tr h="221188">
                <a:tc>
                  <a:txBody>
                    <a:bodyPr/>
                    <a:lstStyle/>
                    <a:p>
                      <a:pPr algn="l" fontAlgn="b"/>
                      <a:r>
                        <a:rPr lang="en-US" sz="1000" u="none" strike="noStrike">
                          <a:effectLst/>
                        </a:rPr>
                        <a:t>Greenspire Linden (South)</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592461305"/>
                  </a:ext>
                </a:extLst>
              </a:tr>
              <a:tr h="221188">
                <a:tc>
                  <a:txBody>
                    <a:bodyPr/>
                    <a:lstStyle/>
                    <a:p>
                      <a:pPr algn="l" fontAlgn="b"/>
                      <a:r>
                        <a:rPr lang="en-US" sz="1000" u="none" strike="noStrike">
                          <a:effectLst/>
                        </a:rPr>
                        <a:t>Subsurface Soil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76</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81</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4100821212"/>
                  </a:ext>
                </a:extLst>
              </a:tr>
              <a:tr h="221188">
                <a:tc>
                  <a:txBody>
                    <a:bodyPr/>
                    <a:lstStyle/>
                    <a:p>
                      <a:pPr algn="l" fontAlgn="b"/>
                      <a:r>
                        <a:rPr lang="en-US" sz="1000" u="none" strike="noStrike">
                          <a:effectLst/>
                        </a:rPr>
                        <a:t>Moisture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- 7.5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High - 10</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4023863240"/>
                  </a:ext>
                </a:extLst>
              </a:tr>
              <a:tr h="221188">
                <a:tc>
                  <a:txBody>
                    <a:bodyPr/>
                    <a:lstStyle/>
                    <a:p>
                      <a:pPr algn="l" fontAlgn="b"/>
                      <a:r>
                        <a:rPr lang="en-US" sz="1000" u="none" strike="noStrike">
                          <a:effectLst/>
                        </a:rPr>
                        <a:t>Leaves</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555581355"/>
                  </a:ext>
                </a:extLst>
              </a:tr>
              <a:tr h="221188">
                <a:tc>
                  <a:txBody>
                    <a:bodyPr/>
                    <a:lstStyle/>
                    <a:p>
                      <a:pPr algn="l" fontAlgn="b"/>
                      <a:r>
                        <a:rPr lang="en-US" sz="1000" u="none" strike="noStrike">
                          <a:effectLst/>
                        </a:rPr>
                        <a:t>Kentucky Coffee Tree (Middle)</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562646061"/>
                  </a:ext>
                </a:extLst>
              </a:tr>
              <a:tr h="221188">
                <a:tc>
                  <a:txBody>
                    <a:bodyPr/>
                    <a:lstStyle/>
                    <a:p>
                      <a:pPr algn="l" fontAlgn="b"/>
                      <a:r>
                        <a:rPr lang="en-US" sz="1000" u="none" strike="noStrike">
                          <a:effectLst/>
                        </a:rPr>
                        <a:t>Subsurface Soil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4169518752"/>
                  </a:ext>
                </a:extLst>
              </a:tr>
              <a:tr h="221188">
                <a:tc>
                  <a:txBody>
                    <a:bodyPr/>
                    <a:lstStyle/>
                    <a:p>
                      <a:pPr algn="l" fontAlgn="b"/>
                      <a:r>
                        <a:rPr lang="en-US" sz="1000" u="none" strike="noStrike">
                          <a:effectLst/>
                        </a:rPr>
                        <a:t>Moisture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Low - 4.5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Low - 4.5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Low - 4</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Med - 5</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079306098"/>
                  </a:ext>
                </a:extLst>
              </a:tr>
              <a:tr h="221188">
                <a:tc>
                  <a:txBody>
                    <a:bodyPr/>
                    <a:lstStyle/>
                    <a:p>
                      <a:pPr algn="l" fontAlgn="b"/>
                      <a:r>
                        <a:rPr lang="en-US" sz="1000" u="none" strike="noStrike">
                          <a:effectLst/>
                        </a:rPr>
                        <a:t>Leaves</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52560610"/>
                  </a:ext>
                </a:extLst>
              </a:tr>
              <a:tr h="221188">
                <a:tc>
                  <a:txBody>
                    <a:bodyPr/>
                    <a:lstStyle/>
                    <a:p>
                      <a:pPr algn="l" fontAlgn="b"/>
                      <a:r>
                        <a:rPr lang="en-US" sz="1000" u="none" strike="noStrike">
                          <a:effectLst/>
                        </a:rPr>
                        <a:t>TREE SOIL READINGS</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435430681"/>
                  </a:ext>
                </a:extLst>
              </a:tr>
              <a:tr h="221188">
                <a:tc>
                  <a:txBody>
                    <a:bodyPr/>
                    <a:lstStyle/>
                    <a:p>
                      <a:pPr algn="l" fontAlgn="b"/>
                      <a:r>
                        <a:rPr lang="en-US" sz="1000" u="none" strike="noStrike">
                          <a:effectLst/>
                        </a:rPr>
                        <a:t>Redmond Linden (North)</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605820968"/>
                  </a:ext>
                </a:extLst>
              </a:tr>
              <a:tr h="221188">
                <a:tc>
                  <a:txBody>
                    <a:bodyPr/>
                    <a:lstStyle/>
                    <a:p>
                      <a:pPr algn="l" fontAlgn="b"/>
                      <a:r>
                        <a:rPr lang="en-US" sz="1000" u="none" strike="noStrike">
                          <a:effectLst/>
                        </a:rPr>
                        <a:t>Subsurface Soil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82</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061834220"/>
                  </a:ext>
                </a:extLst>
              </a:tr>
              <a:tr h="221188">
                <a:tc>
                  <a:txBody>
                    <a:bodyPr/>
                    <a:lstStyle/>
                    <a:p>
                      <a:pPr algn="l" fontAlgn="b"/>
                      <a:r>
                        <a:rPr lang="en-US" sz="1000" u="none" strike="noStrike">
                          <a:effectLst/>
                        </a:rPr>
                        <a:t>Moisture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Med - 5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Low - 4</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991373795"/>
                  </a:ext>
                </a:extLst>
              </a:tr>
              <a:tr h="221188">
                <a:tc>
                  <a:txBody>
                    <a:bodyPr/>
                    <a:lstStyle/>
                    <a:p>
                      <a:pPr algn="l" fontAlgn="b"/>
                      <a:r>
                        <a:rPr lang="en-US" sz="1000" u="none" strike="noStrike">
                          <a:effectLst/>
                        </a:rPr>
                        <a:t>Greenspire Linden (South)</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295762567"/>
                  </a:ext>
                </a:extLst>
              </a:tr>
              <a:tr h="221188">
                <a:tc>
                  <a:txBody>
                    <a:bodyPr/>
                    <a:lstStyle/>
                    <a:p>
                      <a:pPr algn="l" fontAlgn="b"/>
                      <a:r>
                        <a:rPr lang="en-US" sz="1000" u="none" strike="noStrike">
                          <a:effectLst/>
                        </a:rPr>
                        <a:t>Subsurface Soil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80</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877123542"/>
                  </a:ext>
                </a:extLst>
              </a:tr>
              <a:tr h="221188">
                <a:tc>
                  <a:txBody>
                    <a:bodyPr/>
                    <a:lstStyle/>
                    <a:p>
                      <a:pPr algn="l" fontAlgn="b"/>
                      <a:r>
                        <a:rPr lang="en-US" sz="1000" u="none" strike="noStrike">
                          <a:effectLst/>
                        </a:rPr>
                        <a:t>Moisture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Low - 3</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r>
                        <a:rPr lang="en-US" sz="1000" u="none" strike="noStrike">
                          <a:effectLst/>
                        </a:rPr>
                        <a:t>Low - 0</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60430949"/>
                  </a:ext>
                </a:extLst>
              </a:tr>
              <a:tr h="221188">
                <a:tc>
                  <a:txBody>
                    <a:bodyPr/>
                    <a:lstStyle/>
                    <a:p>
                      <a:pPr algn="l" fontAlgn="b"/>
                      <a:r>
                        <a:rPr lang="en-US" sz="1000" u="none" strike="noStrike">
                          <a:effectLst/>
                        </a:rPr>
                        <a:t>Kentucky Coffee Tree (Middle)</a:t>
                      </a:r>
                      <a:endParaRPr lang="en-US" sz="1000" b="1"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026722713"/>
                  </a:ext>
                </a:extLst>
              </a:tr>
              <a:tr h="221188">
                <a:tc>
                  <a:txBody>
                    <a:bodyPr/>
                    <a:lstStyle/>
                    <a:p>
                      <a:pPr algn="l" fontAlgn="b"/>
                      <a:r>
                        <a:rPr lang="en-US" sz="1000" u="none" strike="noStrike">
                          <a:effectLst/>
                        </a:rPr>
                        <a:t>Subsurface Soil Temperature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970245915"/>
                  </a:ext>
                </a:extLst>
              </a:tr>
              <a:tr h="221188">
                <a:tc>
                  <a:txBody>
                    <a:bodyPr/>
                    <a:lstStyle/>
                    <a:p>
                      <a:pPr algn="l" fontAlgn="b"/>
                      <a:r>
                        <a:rPr lang="en-US" sz="1000" u="none" strike="noStrike">
                          <a:effectLst/>
                        </a:rPr>
                        <a:t>Moisture</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5812252"/>
                  </a:ext>
                </a:extLst>
              </a:tr>
            </a:tbl>
          </a:graphicData>
        </a:graphic>
      </p:graphicFrame>
      <p:sp>
        <p:nvSpPr>
          <p:cNvPr id="2" name="Slide Number Placeholder 1">
            <a:extLst>
              <a:ext uri="{FF2B5EF4-FFF2-40B4-BE49-F238E27FC236}">
                <a16:creationId xmlns:a16="http://schemas.microsoft.com/office/drawing/2014/main" id="{95213883-356F-B3E9-0477-603223C84E2F}"/>
              </a:ext>
            </a:extLst>
          </p:cNvPr>
          <p:cNvSpPr>
            <a:spLocks noGrp="1"/>
          </p:cNvSpPr>
          <p:nvPr>
            <p:ph type="sldNum" sz="quarter" idx="12"/>
          </p:nvPr>
        </p:nvSpPr>
        <p:spPr/>
        <p:txBody>
          <a:bodyPr/>
          <a:lstStyle/>
          <a:p>
            <a:fld id="{B0D0475E-52E9-4EB1-893B-899FC9BC6B8C}" type="slidenum">
              <a:rPr lang="en-US" smtClean="0"/>
              <a:t>18</a:t>
            </a:fld>
            <a:endParaRPr lang="en-US"/>
          </a:p>
        </p:txBody>
      </p:sp>
    </p:spTree>
    <p:extLst>
      <p:ext uri="{BB962C8B-B14F-4D97-AF65-F5344CB8AC3E}">
        <p14:creationId xmlns:p14="http://schemas.microsoft.com/office/powerpoint/2010/main" val="155470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FF408-D718-9F5F-FF2F-5F3106C945B4}"/>
              </a:ext>
            </a:extLst>
          </p:cNvPr>
          <p:cNvSpPr txBox="1"/>
          <p:nvPr/>
        </p:nvSpPr>
        <p:spPr>
          <a:xfrm>
            <a:off x="279216" y="320042"/>
            <a:ext cx="3172643" cy="625428"/>
          </a:xfrm>
          <a:prstGeom prst="rect">
            <a:avLst/>
          </a:prstGeom>
          <a:noFill/>
        </p:spPr>
        <p:txBody>
          <a:bodyPr wrap="square">
            <a:spAutoFit/>
          </a:bodyPr>
          <a:lstStyle/>
          <a:p>
            <a:pPr marL="0" marR="0">
              <a:lnSpc>
                <a:spcPct val="115000"/>
              </a:lnSpc>
              <a:spcAft>
                <a:spcPts val="800"/>
              </a:spcAft>
            </a:pPr>
            <a:r>
              <a:rPr lang="en-US" sz="3200" b="1" kern="100" dirty="0">
                <a:latin typeface="Calibri" panose="020F0502020204030204" pitchFamily="34" charset="0"/>
                <a:ea typeface="Aptos" panose="020B0004020202020204" pitchFamily="34" charset="0"/>
                <a:cs typeface="Calibri" panose="020F0502020204030204" pitchFamily="34" charset="0"/>
              </a:rPr>
              <a:t>C</a:t>
            </a:r>
            <a:r>
              <a:rPr lang="en-US" sz="3200" b="1" kern="100" dirty="0">
                <a:effectLst/>
                <a:latin typeface="Calibri" panose="020F0502020204030204" pitchFamily="34" charset="0"/>
                <a:ea typeface="Aptos" panose="020B0004020202020204" pitchFamily="34" charset="0"/>
                <a:cs typeface="Calibri" panose="020F0502020204030204" pitchFamily="34" charset="0"/>
              </a:rPr>
              <a:t>OMMENTS</a:t>
            </a:r>
            <a:r>
              <a:rPr lang="en-US" sz="3200" b="1" kern="100" dirty="0">
                <a:latin typeface="Calibri" panose="020F0502020204030204" pitchFamily="34" charset="0"/>
                <a:ea typeface="Aptos" panose="020B0004020202020204" pitchFamily="34" charset="0"/>
                <a:cs typeface="Calibri" panose="020F0502020204030204" pitchFamily="34" charset="0"/>
              </a:rPr>
              <a:t>:</a:t>
            </a:r>
            <a:endParaRPr lang="en-US" sz="32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002D252-285F-1708-E40B-07353C69C5C1}"/>
              </a:ext>
            </a:extLst>
          </p:cNvPr>
          <p:cNvSpPr txBox="1"/>
          <p:nvPr/>
        </p:nvSpPr>
        <p:spPr>
          <a:xfrm>
            <a:off x="1176335" y="1034963"/>
            <a:ext cx="9673076" cy="4622484"/>
          </a:xfrm>
          <a:prstGeom prst="rect">
            <a:avLst/>
          </a:prstGeom>
          <a:noFill/>
        </p:spPr>
        <p:txBody>
          <a:bodyPr wrap="square">
            <a:spAutoFit/>
          </a:bodyPr>
          <a:lstStyle/>
          <a:p>
            <a:pPr marL="0" marR="0">
              <a:lnSpc>
                <a:spcPct val="115000"/>
              </a:lnSpc>
              <a:spcAft>
                <a:spcPts val="800"/>
              </a:spcAft>
              <a:buNone/>
            </a:pPr>
            <a:r>
              <a:rPr lang="en-US" sz="2400" b="1" kern="100" dirty="0">
                <a:effectLst/>
                <a:latin typeface="Calibri" panose="020F0502020204030204" pitchFamily="34" charset="0"/>
                <a:ea typeface="Aptos" panose="020B0004020202020204" pitchFamily="34" charset="0"/>
                <a:cs typeface="Calibri" panose="020F0502020204030204" pitchFamily="34" charset="0"/>
              </a:rPr>
              <a:t>7/18/25 Fri</a:t>
            </a:r>
            <a:r>
              <a:rPr lang="en-US" sz="2400" kern="100" dirty="0">
                <a:effectLst/>
                <a:latin typeface="Calibri" panose="020F0502020204030204" pitchFamily="34" charset="0"/>
                <a:ea typeface="Aptos" panose="020B0004020202020204" pitchFamily="34" charset="0"/>
                <a:cs typeface="Calibri" panose="020F0502020204030204" pitchFamily="34" charset="0"/>
              </a:rPr>
              <a:t>:  Added 0.5 gallons of water to both Linden trees’ grass because grass had dry appearance despite high subsurface moisture content.</a:t>
            </a:r>
          </a:p>
          <a:p>
            <a:pPr>
              <a:lnSpc>
                <a:spcPct val="115000"/>
              </a:lnSpc>
              <a:spcAft>
                <a:spcPts val="800"/>
              </a:spcAft>
            </a:pPr>
            <a:r>
              <a:rPr lang="en-US" sz="2400" b="1" kern="100" dirty="0">
                <a:latin typeface="Calibri" panose="020F0502020204030204" pitchFamily="34" charset="0"/>
                <a:ea typeface="Aptos" panose="020B0004020202020204" pitchFamily="34" charset="0"/>
                <a:cs typeface="Calibri" panose="020F0502020204030204" pitchFamily="34" charset="0"/>
              </a:rPr>
              <a:t>7/19/25 Sat</a:t>
            </a:r>
            <a:r>
              <a:rPr lang="en-US" sz="2400" kern="100" dirty="0">
                <a:latin typeface="Calibri" panose="020F0502020204030204" pitchFamily="34" charset="0"/>
                <a:ea typeface="Aptos" panose="020B0004020202020204" pitchFamily="34" charset="0"/>
                <a:cs typeface="Calibri" panose="020F0502020204030204" pitchFamily="34" charset="0"/>
              </a:rPr>
              <a:t>:  </a:t>
            </a:r>
            <a:r>
              <a:rPr lang="en-US" sz="2400" kern="100" dirty="0">
                <a:effectLst/>
                <a:latin typeface="Calibri" panose="020F0502020204030204" pitchFamily="34" charset="0"/>
                <a:ea typeface="Aptos" panose="020B0004020202020204" pitchFamily="34" charset="0"/>
                <a:cs typeface="Calibri" panose="020F0502020204030204" pitchFamily="34" charset="0"/>
              </a:rPr>
              <a:t>Added 5 total gallons of water to all 3 trees’ adjacent grass because grass had dry appearance despite high subsurface moisture content.</a:t>
            </a:r>
          </a:p>
          <a:p>
            <a:pPr>
              <a:lnSpc>
                <a:spcPct val="115000"/>
              </a:lnSpc>
              <a:spcAft>
                <a:spcPts val="800"/>
              </a:spcAft>
            </a:pPr>
            <a:r>
              <a:rPr lang="en-US" sz="2400" b="1" kern="100" dirty="0">
                <a:latin typeface="Calibri" panose="020F0502020204030204" pitchFamily="34" charset="0"/>
                <a:ea typeface="Aptos" panose="020B0004020202020204" pitchFamily="34" charset="0"/>
                <a:cs typeface="Calibri" panose="020F0502020204030204" pitchFamily="34" charset="0"/>
              </a:rPr>
              <a:t>7/20/25 Sun</a:t>
            </a:r>
            <a:r>
              <a:rPr lang="en-US" sz="2400" kern="100" dirty="0">
                <a:latin typeface="Calibri" panose="020F0502020204030204" pitchFamily="34" charset="0"/>
                <a:ea typeface="Aptos" panose="020B0004020202020204" pitchFamily="34" charset="0"/>
                <a:cs typeface="Calibri" panose="020F0502020204030204" pitchFamily="34" charset="0"/>
              </a:rPr>
              <a:t>:  </a:t>
            </a:r>
            <a:r>
              <a:rPr lang="en-US" sz="2400" kern="100" dirty="0">
                <a:effectLst/>
                <a:latin typeface="Calibri" panose="020F0502020204030204" pitchFamily="34" charset="0"/>
                <a:ea typeface="Aptos" panose="020B0004020202020204" pitchFamily="34" charset="0"/>
                <a:cs typeface="Calibri" panose="020F0502020204030204" pitchFamily="34" charset="0"/>
              </a:rPr>
              <a:t>Added 0.5 gallons of water to North Redmond Linden tree because it had low moisture.</a:t>
            </a:r>
          </a:p>
          <a:p>
            <a:pPr>
              <a:lnSpc>
                <a:spcPct val="115000"/>
              </a:lnSpc>
              <a:spcAft>
                <a:spcPts val="800"/>
              </a:spcAft>
            </a:pPr>
            <a:r>
              <a:rPr lang="en-US" sz="2400" b="1" kern="100">
                <a:effectLst/>
                <a:latin typeface="Calibri" panose="020F0502020204030204" pitchFamily="34" charset="0"/>
                <a:ea typeface="Aptos" panose="020B0004020202020204" pitchFamily="34" charset="0"/>
                <a:cs typeface="Calibri" panose="020F0502020204030204" pitchFamily="34" charset="0"/>
              </a:rPr>
              <a:t>7/21/25 Mon</a:t>
            </a:r>
            <a:r>
              <a:rPr lang="en-US" sz="2400" kern="100">
                <a:effectLst/>
                <a:latin typeface="Calibri" panose="020F0502020204030204" pitchFamily="34" charset="0"/>
                <a:ea typeface="Aptos" panose="020B0004020202020204" pitchFamily="34" charset="0"/>
                <a:cs typeface="Calibri" panose="020F0502020204030204" pitchFamily="34" charset="0"/>
              </a:rPr>
              <a:t>:  </a:t>
            </a:r>
            <a:r>
              <a:rPr lang="en-US" sz="2400" kern="100" dirty="0">
                <a:effectLst/>
                <a:latin typeface="Calibri" panose="020F0502020204030204" pitchFamily="34" charset="0"/>
                <a:ea typeface="Aptos" panose="020B0004020202020204" pitchFamily="34" charset="0"/>
                <a:cs typeface="Calibri" panose="020F0502020204030204" pitchFamily="34" charset="0"/>
              </a:rPr>
              <a:t>No water was added to the 2 Linden trees because the moisture level was remaining high from the previous day.   </a:t>
            </a:r>
            <a:r>
              <a:rPr lang="en-US" sz="2400" b="1" kern="100" dirty="0">
                <a:effectLst/>
                <a:latin typeface="Calibri" panose="020F0502020204030204" pitchFamily="34" charset="0"/>
                <a:ea typeface="Aptos" panose="020B0004020202020204" pitchFamily="34" charset="0"/>
                <a:cs typeface="Calibri" panose="020F0502020204030204" pitchFamily="34" charset="0"/>
              </a:rPr>
              <a:t>Please note soil temperatures remain constant despite higher air temperature.</a:t>
            </a:r>
            <a:endParaRPr lang="en-US" sz="24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EA5D504-D4F5-E7C9-81AE-7398696C655F}"/>
              </a:ext>
            </a:extLst>
          </p:cNvPr>
          <p:cNvSpPr>
            <a:spLocks noGrp="1"/>
          </p:cNvSpPr>
          <p:nvPr>
            <p:ph type="sldNum" sz="quarter" idx="12"/>
          </p:nvPr>
        </p:nvSpPr>
        <p:spPr/>
        <p:txBody>
          <a:bodyPr/>
          <a:lstStyle/>
          <a:p>
            <a:fld id="{B0D0475E-52E9-4EB1-893B-899FC9BC6B8C}" type="slidenum">
              <a:rPr lang="en-US" smtClean="0"/>
              <a:t>19</a:t>
            </a:fld>
            <a:endParaRPr lang="en-US"/>
          </a:p>
        </p:txBody>
      </p:sp>
    </p:spTree>
    <p:extLst>
      <p:ext uri="{BB962C8B-B14F-4D97-AF65-F5344CB8AC3E}">
        <p14:creationId xmlns:p14="http://schemas.microsoft.com/office/powerpoint/2010/main" val="311432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5FBC38-744C-FD84-B3BE-EB301C631248}"/>
              </a:ext>
            </a:extLst>
          </p:cNvPr>
          <p:cNvSpPr txBox="1"/>
          <p:nvPr/>
        </p:nvSpPr>
        <p:spPr>
          <a:xfrm>
            <a:off x="445477" y="574164"/>
            <a:ext cx="11301045" cy="5463675"/>
          </a:xfrm>
          <a:prstGeom prst="rect">
            <a:avLst/>
          </a:prstGeom>
          <a:noFill/>
        </p:spPr>
        <p:txBody>
          <a:bodyPr wrap="square">
            <a:spAutoFit/>
          </a:bodyPr>
          <a:lstStyle/>
          <a:p>
            <a:pPr marL="0" marR="0">
              <a:lnSpc>
                <a:spcPct val="115000"/>
              </a:lnSpc>
              <a:spcAft>
                <a:spcPts val="800"/>
              </a:spcAft>
              <a:buNone/>
            </a:pPr>
            <a:r>
              <a:rPr lang="en-US" sz="3200" b="1" u="sng" kern="100" dirty="0">
                <a:effectLst/>
                <a:ea typeface="Aptos" panose="020B0004020202020204" pitchFamily="34" charset="0"/>
                <a:cs typeface="Times New Roman" panose="02020603050405020304" pitchFamily="18" charset="0"/>
              </a:rPr>
              <a:t>BACKGROUND: </a:t>
            </a:r>
          </a:p>
          <a:p>
            <a:pPr marL="0" marR="0">
              <a:lnSpc>
                <a:spcPct val="115000"/>
              </a:lnSpc>
              <a:spcAft>
                <a:spcPts val="800"/>
              </a:spcAft>
              <a:buNone/>
            </a:pPr>
            <a:r>
              <a:rPr lang="en-US" sz="3200" kern="100" dirty="0">
                <a:effectLst/>
                <a:ea typeface="Aptos" panose="020B0004020202020204" pitchFamily="34" charset="0"/>
                <a:cs typeface="Times New Roman" panose="02020603050405020304" pitchFamily="18" charset="0"/>
              </a:rPr>
              <a:t>This report reports on 2 tests to 3 new trees on South Telluride.   </a:t>
            </a:r>
          </a:p>
          <a:p>
            <a:pPr marL="0" marR="0">
              <a:lnSpc>
                <a:spcPct val="115000"/>
              </a:lnSpc>
              <a:spcAft>
                <a:spcPts val="800"/>
              </a:spcAft>
              <a:buNone/>
            </a:pPr>
            <a:r>
              <a:rPr lang="en-US" sz="3200" kern="100" dirty="0">
                <a:effectLst/>
                <a:ea typeface="Aptos" panose="020B0004020202020204" pitchFamily="34" charset="0"/>
                <a:cs typeface="Times New Roman" panose="02020603050405020304" pitchFamily="18" charset="0"/>
              </a:rPr>
              <a:t>The northern-most tree is a Redmond Linden, the middle tree is a Kentucky Coffee tree, and the southern-most is a Greenspire Linden.  </a:t>
            </a:r>
          </a:p>
          <a:p>
            <a:pPr marL="0" marR="0">
              <a:lnSpc>
                <a:spcPct val="115000"/>
              </a:lnSpc>
              <a:spcAft>
                <a:spcPts val="800"/>
              </a:spcAft>
              <a:buNone/>
            </a:pPr>
            <a:r>
              <a:rPr lang="en-US" sz="3200" kern="100" dirty="0">
                <a:effectLst/>
                <a:ea typeface="Aptos" panose="020B0004020202020204" pitchFamily="34" charset="0"/>
                <a:cs typeface="Times New Roman" panose="02020603050405020304" pitchFamily="18" charset="0"/>
              </a:rPr>
              <a:t>The first test involved adding 2 soil amendments: Texas Earth Bio Nectar soil microbes and Zumsil monosilicic acid formulation to the John Deere water tank, thus not only supplying water to the new trees but also improving the health of the soil and the trees.</a:t>
            </a:r>
          </a:p>
        </p:txBody>
      </p:sp>
      <p:sp>
        <p:nvSpPr>
          <p:cNvPr id="2" name="Slide Number Placeholder 1">
            <a:extLst>
              <a:ext uri="{FF2B5EF4-FFF2-40B4-BE49-F238E27FC236}">
                <a16:creationId xmlns:a16="http://schemas.microsoft.com/office/drawing/2014/main" id="{C884D1D0-44B1-1AE3-3A66-53951B7A2063}"/>
              </a:ext>
            </a:extLst>
          </p:cNvPr>
          <p:cNvSpPr>
            <a:spLocks noGrp="1"/>
          </p:cNvSpPr>
          <p:nvPr>
            <p:ph type="sldNum" sz="quarter" idx="12"/>
          </p:nvPr>
        </p:nvSpPr>
        <p:spPr/>
        <p:txBody>
          <a:bodyPr/>
          <a:lstStyle/>
          <a:p>
            <a:fld id="{B0D0475E-52E9-4EB1-893B-899FC9BC6B8C}" type="slidenum">
              <a:rPr lang="en-US" smtClean="0"/>
              <a:t>2</a:t>
            </a:fld>
            <a:endParaRPr lang="en-US"/>
          </a:p>
        </p:txBody>
      </p:sp>
    </p:spTree>
    <p:extLst>
      <p:ext uri="{BB962C8B-B14F-4D97-AF65-F5344CB8AC3E}">
        <p14:creationId xmlns:p14="http://schemas.microsoft.com/office/powerpoint/2010/main" val="29481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898E35-EA29-1E13-B1AF-673CC2C8E0F1}"/>
              </a:ext>
            </a:extLst>
          </p:cNvPr>
          <p:cNvSpPr txBox="1"/>
          <p:nvPr/>
        </p:nvSpPr>
        <p:spPr>
          <a:xfrm>
            <a:off x="891540" y="847717"/>
            <a:ext cx="10607039" cy="3559564"/>
          </a:xfrm>
          <a:prstGeom prst="rect">
            <a:avLst/>
          </a:prstGeom>
          <a:noFill/>
        </p:spPr>
        <p:txBody>
          <a:bodyPr wrap="square">
            <a:spAutoFit/>
          </a:bodyPr>
          <a:lstStyle/>
          <a:p>
            <a:pPr marL="0" marR="0">
              <a:lnSpc>
                <a:spcPct val="115000"/>
              </a:lnSpc>
              <a:spcAft>
                <a:spcPts val="800"/>
              </a:spcAft>
              <a:buNone/>
            </a:pPr>
            <a:r>
              <a:rPr lang="en-US" sz="3200" b="1" kern="100" dirty="0">
                <a:effectLst/>
                <a:ea typeface="Aptos" panose="020B0004020202020204" pitchFamily="34" charset="0"/>
                <a:cs typeface="Times New Roman" panose="02020603050405020304" pitchFamily="18" charset="0"/>
              </a:rPr>
              <a:t>SPECIAL THANKS:</a:t>
            </a:r>
            <a:r>
              <a:rPr lang="en-US" sz="3200" kern="100" dirty="0">
                <a:effectLst/>
                <a:ea typeface="Aptos" panose="020B0004020202020204" pitchFamily="34" charset="0"/>
                <a:cs typeface="Times New Roman" panose="02020603050405020304" pitchFamily="18" charset="0"/>
              </a:rPr>
              <a:t>  </a:t>
            </a:r>
          </a:p>
          <a:p>
            <a:pPr marL="0" marR="0">
              <a:lnSpc>
                <a:spcPct val="115000"/>
              </a:lnSpc>
              <a:spcAft>
                <a:spcPts val="800"/>
              </a:spcAft>
              <a:buNone/>
            </a:pPr>
            <a:r>
              <a:rPr lang="en-US" sz="3200" kern="100" dirty="0">
                <a:effectLst/>
                <a:ea typeface="Aptos" panose="020B0004020202020204" pitchFamily="34" charset="0"/>
                <a:cs typeface="Times New Roman" panose="02020603050405020304" pitchFamily="18" charset="0"/>
              </a:rPr>
              <a:t>I want to thank Sarah Burnett from Texas Earth, Matt Murgo from Terre Tech, and David Schlup from ScienTurfic Sod for providing all 3 components at no charge to conduct these tests.   I also want to thank Tom Mehl and John Bofenkamp for their help with planting the turf mats.</a:t>
            </a:r>
          </a:p>
        </p:txBody>
      </p:sp>
      <p:sp>
        <p:nvSpPr>
          <p:cNvPr id="2" name="Slide Number Placeholder 1">
            <a:extLst>
              <a:ext uri="{FF2B5EF4-FFF2-40B4-BE49-F238E27FC236}">
                <a16:creationId xmlns:a16="http://schemas.microsoft.com/office/drawing/2014/main" id="{B533551D-F0F4-12F4-FEFF-4E8007DF2182}"/>
              </a:ext>
            </a:extLst>
          </p:cNvPr>
          <p:cNvSpPr>
            <a:spLocks noGrp="1"/>
          </p:cNvSpPr>
          <p:nvPr>
            <p:ph type="sldNum" sz="quarter" idx="12"/>
          </p:nvPr>
        </p:nvSpPr>
        <p:spPr/>
        <p:txBody>
          <a:bodyPr/>
          <a:lstStyle/>
          <a:p>
            <a:fld id="{B0D0475E-52E9-4EB1-893B-899FC9BC6B8C}" type="slidenum">
              <a:rPr lang="en-US" smtClean="0"/>
              <a:t>20</a:t>
            </a:fld>
            <a:endParaRPr lang="en-US"/>
          </a:p>
        </p:txBody>
      </p:sp>
    </p:spTree>
    <p:extLst>
      <p:ext uri="{BB962C8B-B14F-4D97-AF65-F5344CB8AC3E}">
        <p14:creationId xmlns:p14="http://schemas.microsoft.com/office/powerpoint/2010/main" val="291011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2C670-8298-6A9F-FAB7-B5BB784C893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D0CD8D9-A47F-D9AE-C7FC-4631EE01D3F6}"/>
              </a:ext>
            </a:extLst>
          </p:cNvPr>
          <p:cNvSpPr txBox="1"/>
          <p:nvPr/>
        </p:nvSpPr>
        <p:spPr>
          <a:xfrm>
            <a:off x="362350" y="516600"/>
            <a:ext cx="11301045" cy="5824800"/>
          </a:xfrm>
          <a:prstGeom prst="rect">
            <a:avLst/>
          </a:prstGeom>
          <a:noFill/>
        </p:spPr>
        <p:txBody>
          <a:bodyPr wrap="square">
            <a:spAutoFit/>
          </a:bodyPr>
          <a:lstStyle/>
          <a:p>
            <a:pPr marL="0" marR="0">
              <a:lnSpc>
                <a:spcPct val="115000"/>
              </a:lnSpc>
              <a:spcAft>
                <a:spcPts val="800"/>
              </a:spcAft>
              <a:buNone/>
            </a:pPr>
            <a:r>
              <a:rPr lang="en-US" sz="3200" b="1" u="sng" kern="100" dirty="0">
                <a:effectLst/>
                <a:ea typeface="Aptos" panose="020B0004020202020204" pitchFamily="34" charset="0"/>
                <a:cs typeface="Times New Roman" panose="02020603050405020304" pitchFamily="18" charset="0"/>
              </a:rPr>
              <a:t>BACKGROUND (cont.): </a:t>
            </a:r>
          </a:p>
          <a:p>
            <a:pPr marL="0" marR="0">
              <a:lnSpc>
                <a:spcPct val="115000"/>
              </a:lnSpc>
              <a:spcAft>
                <a:spcPts val="800"/>
              </a:spcAft>
              <a:buNone/>
            </a:pPr>
            <a:r>
              <a:rPr lang="en-US" sz="3200" kern="100" dirty="0">
                <a:effectLst/>
                <a:ea typeface="Aptos" panose="020B0004020202020204" pitchFamily="34" charset="0"/>
                <a:cs typeface="Times New Roman" panose="02020603050405020304" pitchFamily="18" charset="0"/>
              </a:rPr>
              <a:t>Instead of adding mulch around a tree, the second test involved adding 2 mats of Tahoma 31 grass from Scienturfic around the base of the 2 new Linden trees. We wanted to know the following:  Would the grass hold and absorb more water than bare soil?    Would the grass retain more water for the benefit of the tree roots?   Would the grass cool the soil resulting in less water loss through the tree leaves (see SHMD Report 250701)?   Would the dense leaf structure of the Tahoma 31 collect dew in the warm summer months?</a:t>
            </a:r>
          </a:p>
        </p:txBody>
      </p:sp>
      <p:sp>
        <p:nvSpPr>
          <p:cNvPr id="2" name="Slide Number Placeholder 1">
            <a:extLst>
              <a:ext uri="{FF2B5EF4-FFF2-40B4-BE49-F238E27FC236}">
                <a16:creationId xmlns:a16="http://schemas.microsoft.com/office/drawing/2014/main" id="{8A1DA413-7521-3AB7-C086-A19411C10FD0}"/>
              </a:ext>
            </a:extLst>
          </p:cNvPr>
          <p:cNvSpPr>
            <a:spLocks noGrp="1"/>
          </p:cNvSpPr>
          <p:nvPr>
            <p:ph type="sldNum" sz="quarter" idx="12"/>
          </p:nvPr>
        </p:nvSpPr>
        <p:spPr/>
        <p:txBody>
          <a:bodyPr/>
          <a:lstStyle/>
          <a:p>
            <a:fld id="{B0D0475E-52E9-4EB1-893B-899FC9BC6B8C}" type="slidenum">
              <a:rPr lang="en-US" smtClean="0"/>
              <a:t>3</a:t>
            </a:fld>
            <a:endParaRPr lang="en-US"/>
          </a:p>
        </p:txBody>
      </p:sp>
    </p:spTree>
    <p:extLst>
      <p:ext uri="{BB962C8B-B14F-4D97-AF65-F5344CB8AC3E}">
        <p14:creationId xmlns:p14="http://schemas.microsoft.com/office/powerpoint/2010/main" val="9985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02674F-295C-5AC0-C2D8-C96BD77F6444}"/>
              </a:ext>
            </a:extLst>
          </p:cNvPr>
          <p:cNvSpPr txBox="1"/>
          <p:nvPr/>
        </p:nvSpPr>
        <p:spPr>
          <a:xfrm>
            <a:off x="314391" y="404389"/>
            <a:ext cx="11230708" cy="5719130"/>
          </a:xfrm>
          <a:prstGeom prst="rect">
            <a:avLst/>
          </a:prstGeom>
          <a:noFill/>
        </p:spPr>
        <p:txBody>
          <a:bodyPr wrap="square">
            <a:spAutoFit/>
          </a:bodyPr>
          <a:lstStyle/>
          <a:p>
            <a:pPr marL="0" marR="0">
              <a:lnSpc>
                <a:spcPct val="115000"/>
              </a:lnSpc>
              <a:spcAft>
                <a:spcPts val="800"/>
              </a:spcAft>
              <a:buNone/>
            </a:pPr>
            <a:r>
              <a:rPr lang="en-US" sz="2800" b="1" u="sng" kern="100" dirty="0">
                <a:effectLst/>
                <a:ea typeface="Aptos" panose="020B0004020202020204" pitchFamily="34" charset="0"/>
                <a:cs typeface="Times New Roman" panose="02020603050405020304" pitchFamily="18" charset="0"/>
              </a:rPr>
              <a:t>ADDITIVE AND GRASS PROFILE:</a:t>
            </a:r>
            <a:r>
              <a:rPr lang="en-US" sz="2800" kern="100" dirty="0">
                <a:effectLst/>
                <a:ea typeface="Aptos" panose="020B0004020202020204" pitchFamily="34" charset="0"/>
                <a:cs typeface="Times New Roman" panose="02020603050405020304" pitchFamily="18" charset="0"/>
              </a:rPr>
              <a:t>  </a:t>
            </a:r>
            <a:r>
              <a:rPr lang="en-US" sz="2800" i="1" kern="100" dirty="0">
                <a:effectLst/>
                <a:ea typeface="Aptos" panose="020B0004020202020204" pitchFamily="34" charset="0"/>
                <a:cs typeface="Times New Roman" panose="02020603050405020304" pitchFamily="18" charset="0"/>
              </a:rPr>
              <a:t>Bio Nectar </a:t>
            </a:r>
            <a:r>
              <a:rPr lang="en-US" sz="2800" kern="100" dirty="0">
                <a:effectLst/>
                <a:ea typeface="Aptos" panose="020B0004020202020204" pitchFamily="34" charset="0"/>
                <a:cs typeface="Times New Roman" panose="02020603050405020304" pitchFamily="18" charset="0"/>
              </a:rPr>
              <a:t>is a dry powder containing a multitude of soil microorganisms that readily dissolve in water and supply micronutrients to grasses and trees.  Two tablespoons of </a:t>
            </a:r>
            <a:r>
              <a:rPr lang="en-US" sz="2800" kern="100" dirty="0" err="1">
                <a:effectLst/>
                <a:ea typeface="Aptos" panose="020B0004020202020204" pitchFamily="34" charset="0"/>
                <a:cs typeface="Times New Roman" panose="02020603050405020304" pitchFamily="18" charset="0"/>
              </a:rPr>
              <a:t>BioNectar</a:t>
            </a:r>
            <a:r>
              <a:rPr lang="en-US" sz="2800" kern="100" dirty="0">
                <a:effectLst/>
                <a:ea typeface="Aptos" panose="020B0004020202020204" pitchFamily="34" charset="0"/>
                <a:cs typeface="Times New Roman" panose="02020603050405020304" pitchFamily="18" charset="0"/>
              </a:rPr>
              <a:t> were added to the 150-gallon water tank.</a:t>
            </a:r>
          </a:p>
          <a:p>
            <a:pPr marL="0" marR="0">
              <a:lnSpc>
                <a:spcPct val="115000"/>
              </a:lnSpc>
              <a:spcAft>
                <a:spcPts val="800"/>
              </a:spcAft>
              <a:buNone/>
            </a:pPr>
            <a:r>
              <a:rPr lang="en-US" sz="2800" i="1" kern="100" dirty="0" err="1">
                <a:effectLst/>
                <a:ea typeface="Aptos" panose="020B0004020202020204" pitchFamily="34" charset="0"/>
                <a:cs typeface="Times New Roman" panose="02020603050405020304" pitchFamily="18" charset="0"/>
              </a:rPr>
              <a:t>Zumsil</a:t>
            </a:r>
            <a:r>
              <a:rPr lang="en-US" sz="2800" kern="100" dirty="0">
                <a:effectLst/>
                <a:ea typeface="Aptos" panose="020B0004020202020204" pitchFamily="34" charset="0"/>
                <a:cs typeface="Times New Roman" panose="02020603050405020304" pitchFamily="18" charset="0"/>
              </a:rPr>
              <a:t> adds silica in the form of a monosilicic acid to strengthen the structure of trees, increases soil microbial activity, and acts as a water dispersant to increase water infiltration and retention rates.   Eight ounces were added to the 150-gallon tank.</a:t>
            </a:r>
          </a:p>
          <a:p>
            <a:pPr marL="0" marR="0">
              <a:lnSpc>
                <a:spcPct val="115000"/>
              </a:lnSpc>
              <a:spcAft>
                <a:spcPts val="800"/>
              </a:spcAft>
            </a:pPr>
            <a:r>
              <a:rPr lang="en-US" sz="2800" i="1" kern="100" dirty="0">
                <a:effectLst/>
                <a:ea typeface="Aptos" panose="020B0004020202020204" pitchFamily="34" charset="0"/>
                <a:cs typeface="Times New Roman" panose="02020603050405020304" pitchFamily="18" charset="0"/>
              </a:rPr>
              <a:t>Tahoma 31 </a:t>
            </a:r>
            <a:r>
              <a:rPr lang="en-US" sz="2800" kern="100" dirty="0">
                <a:effectLst/>
                <a:ea typeface="Aptos" panose="020B0004020202020204" pitchFamily="34" charset="0"/>
                <a:cs typeface="Times New Roman" panose="02020603050405020304" pitchFamily="18" charset="0"/>
              </a:rPr>
              <a:t>is a hybrid bermudagrass developed at Oklahoma State University that requires less water, and can withstand Colorado’s drought-like summer conditions and freezing winters. </a:t>
            </a:r>
          </a:p>
        </p:txBody>
      </p:sp>
      <p:sp>
        <p:nvSpPr>
          <p:cNvPr id="2" name="Slide Number Placeholder 1">
            <a:extLst>
              <a:ext uri="{FF2B5EF4-FFF2-40B4-BE49-F238E27FC236}">
                <a16:creationId xmlns:a16="http://schemas.microsoft.com/office/drawing/2014/main" id="{EBCA8BEF-8A80-F854-80FB-A89D61436662}"/>
              </a:ext>
            </a:extLst>
          </p:cNvPr>
          <p:cNvSpPr>
            <a:spLocks noGrp="1"/>
          </p:cNvSpPr>
          <p:nvPr>
            <p:ph type="sldNum" sz="quarter" idx="12"/>
          </p:nvPr>
        </p:nvSpPr>
        <p:spPr/>
        <p:txBody>
          <a:bodyPr/>
          <a:lstStyle/>
          <a:p>
            <a:fld id="{B0D0475E-52E9-4EB1-893B-899FC9BC6B8C}" type="slidenum">
              <a:rPr lang="en-US" smtClean="0"/>
              <a:t>4</a:t>
            </a:fld>
            <a:endParaRPr lang="en-US"/>
          </a:p>
        </p:txBody>
      </p:sp>
    </p:spTree>
    <p:extLst>
      <p:ext uri="{BB962C8B-B14F-4D97-AF65-F5344CB8AC3E}">
        <p14:creationId xmlns:p14="http://schemas.microsoft.com/office/powerpoint/2010/main" val="216896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sprayer on a tractor&#10;&#10;AI-generated content may be incorrect.">
            <a:extLst>
              <a:ext uri="{FF2B5EF4-FFF2-40B4-BE49-F238E27FC236}">
                <a16:creationId xmlns:a16="http://schemas.microsoft.com/office/drawing/2014/main" id="{FFA70A46-8942-88A9-3BCB-F6F677AD7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1223" y="1264455"/>
            <a:ext cx="4993019" cy="4329088"/>
          </a:xfrm>
          <a:prstGeom prst="rect">
            <a:avLst/>
          </a:prstGeom>
        </p:spPr>
      </p:pic>
      <p:sp>
        <p:nvSpPr>
          <p:cNvPr id="6" name="TextBox 5">
            <a:extLst>
              <a:ext uri="{FF2B5EF4-FFF2-40B4-BE49-F238E27FC236}">
                <a16:creationId xmlns:a16="http://schemas.microsoft.com/office/drawing/2014/main" id="{189AAE3A-C0E2-4BBD-7A37-34E337BDF048}"/>
              </a:ext>
            </a:extLst>
          </p:cNvPr>
          <p:cNvSpPr txBox="1"/>
          <p:nvPr/>
        </p:nvSpPr>
        <p:spPr>
          <a:xfrm>
            <a:off x="5743304" y="2549977"/>
            <a:ext cx="5455508" cy="1758045"/>
          </a:xfrm>
          <a:prstGeom prst="rect">
            <a:avLst/>
          </a:prstGeom>
          <a:noFill/>
        </p:spPr>
        <p:txBody>
          <a:bodyPr wrap="square">
            <a:spAutoFit/>
          </a:bodyPr>
          <a:lstStyle/>
          <a:p>
            <a:pPr marL="0" marR="0">
              <a:lnSpc>
                <a:spcPct val="115000"/>
              </a:lnSpc>
              <a:spcAft>
                <a:spcPts val="800"/>
              </a:spcAft>
            </a:pPr>
            <a:r>
              <a:rPr lang="en-US" sz="3200" kern="100" dirty="0">
                <a:effectLst/>
                <a:latin typeface="Calibri" panose="020F0502020204030204" pitchFamily="34" charset="0"/>
                <a:ea typeface="Aptos" panose="020B0004020202020204" pitchFamily="34" charset="0"/>
                <a:cs typeface="Calibri" panose="020F0502020204030204" pitchFamily="34" charset="0"/>
              </a:rPr>
              <a:t>Thursday, July 17, Adding dissolved Bio Nectar and Zumsil to the 150-gallon water tank</a:t>
            </a:r>
          </a:p>
        </p:txBody>
      </p:sp>
      <p:sp>
        <p:nvSpPr>
          <p:cNvPr id="3" name="Slide Number Placeholder 2">
            <a:extLst>
              <a:ext uri="{FF2B5EF4-FFF2-40B4-BE49-F238E27FC236}">
                <a16:creationId xmlns:a16="http://schemas.microsoft.com/office/drawing/2014/main" id="{02B5B1F7-6576-7354-D554-109FFD80FDD9}"/>
              </a:ext>
            </a:extLst>
          </p:cNvPr>
          <p:cNvSpPr>
            <a:spLocks noGrp="1"/>
          </p:cNvSpPr>
          <p:nvPr>
            <p:ph type="sldNum" sz="quarter" idx="12"/>
          </p:nvPr>
        </p:nvSpPr>
        <p:spPr/>
        <p:txBody>
          <a:bodyPr/>
          <a:lstStyle/>
          <a:p>
            <a:fld id="{B0D0475E-52E9-4EB1-893B-899FC9BC6B8C}" type="slidenum">
              <a:rPr lang="en-US" smtClean="0"/>
              <a:t>5</a:t>
            </a:fld>
            <a:endParaRPr lang="en-US"/>
          </a:p>
        </p:txBody>
      </p:sp>
    </p:spTree>
    <p:extLst>
      <p:ext uri="{BB962C8B-B14F-4D97-AF65-F5344CB8AC3E}">
        <p14:creationId xmlns:p14="http://schemas.microsoft.com/office/powerpoint/2010/main" val="79810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6F055-7BB3-4F97-A1ED-699FE818DF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49536" y="569703"/>
            <a:ext cx="4896063" cy="5718593"/>
          </a:xfrm>
          <a:prstGeom prst="rect">
            <a:avLst/>
          </a:prstGeom>
        </p:spPr>
      </p:pic>
      <p:sp>
        <p:nvSpPr>
          <p:cNvPr id="4" name="TextBox 3">
            <a:extLst>
              <a:ext uri="{FF2B5EF4-FFF2-40B4-BE49-F238E27FC236}">
                <a16:creationId xmlns:a16="http://schemas.microsoft.com/office/drawing/2014/main" id="{200956BA-077F-5496-1485-AB7145E18DB0}"/>
              </a:ext>
            </a:extLst>
          </p:cNvPr>
          <p:cNvSpPr txBox="1"/>
          <p:nvPr/>
        </p:nvSpPr>
        <p:spPr>
          <a:xfrm>
            <a:off x="7104184" y="1700514"/>
            <a:ext cx="4249545" cy="3456972"/>
          </a:xfrm>
          <a:prstGeom prst="rect">
            <a:avLst/>
          </a:prstGeom>
          <a:noFill/>
        </p:spPr>
        <p:txBody>
          <a:bodyPr wrap="square">
            <a:spAutoFit/>
          </a:bodyPr>
          <a:lstStyle/>
          <a:p>
            <a:pPr marL="0" marR="0">
              <a:lnSpc>
                <a:spcPct val="115000"/>
              </a:lnSpc>
              <a:spcAft>
                <a:spcPts val="800"/>
              </a:spcAft>
            </a:pPr>
            <a:r>
              <a:rPr lang="en-US" sz="3200" kern="100" dirty="0">
                <a:effectLst/>
                <a:ea typeface="Aptos" panose="020B0004020202020204" pitchFamily="34" charset="0"/>
                <a:cs typeface="Times New Roman" panose="02020603050405020304" pitchFamily="18" charset="0"/>
              </a:rPr>
              <a:t>Thursday, July 17, Tahoma 31 grass mats planted next to Redmond Linden after removing 1 ½ inches of subsoil </a:t>
            </a:r>
          </a:p>
        </p:txBody>
      </p:sp>
      <p:sp>
        <p:nvSpPr>
          <p:cNvPr id="3" name="Slide Number Placeholder 2">
            <a:extLst>
              <a:ext uri="{FF2B5EF4-FFF2-40B4-BE49-F238E27FC236}">
                <a16:creationId xmlns:a16="http://schemas.microsoft.com/office/drawing/2014/main" id="{9257E7B7-3D4C-6612-230C-B76546DA4AAD}"/>
              </a:ext>
            </a:extLst>
          </p:cNvPr>
          <p:cNvSpPr>
            <a:spLocks noGrp="1"/>
          </p:cNvSpPr>
          <p:nvPr>
            <p:ph type="sldNum" sz="quarter" idx="12"/>
          </p:nvPr>
        </p:nvSpPr>
        <p:spPr/>
        <p:txBody>
          <a:bodyPr/>
          <a:lstStyle/>
          <a:p>
            <a:fld id="{B0D0475E-52E9-4EB1-893B-899FC9BC6B8C}" type="slidenum">
              <a:rPr lang="en-US" smtClean="0"/>
              <a:t>6</a:t>
            </a:fld>
            <a:endParaRPr lang="en-US"/>
          </a:p>
        </p:txBody>
      </p:sp>
    </p:spTree>
    <p:extLst>
      <p:ext uri="{BB962C8B-B14F-4D97-AF65-F5344CB8AC3E}">
        <p14:creationId xmlns:p14="http://schemas.microsoft.com/office/powerpoint/2010/main" val="196300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ractor parked in a yard&#10;&#10;AI-generated content may be incorrect.">
            <a:extLst>
              <a:ext uri="{FF2B5EF4-FFF2-40B4-BE49-F238E27FC236}">
                <a16:creationId xmlns:a16="http://schemas.microsoft.com/office/drawing/2014/main" id="{AA8B530C-A3D9-06A9-B4B8-42D7008D2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12776" y="328819"/>
            <a:ext cx="4495239" cy="6200361"/>
          </a:xfrm>
          <a:prstGeom prst="rect">
            <a:avLst/>
          </a:prstGeom>
        </p:spPr>
      </p:pic>
      <p:sp>
        <p:nvSpPr>
          <p:cNvPr id="6" name="TextBox 5">
            <a:extLst>
              <a:ext uri="{FF2B5EF4-FFF2-40B4-BE49-F238E27FC236}">
                <a16:creationId xmlns:a16="http://schemas.microsoft.com/office/drawing/2014/main" id="{3B0610DC-68CE-CAD3-7658-33F88FECDD11}"/>
              </a:ext>
            </a:extLst>
          </p:cNvPr>
          <p:cNvSpPr txBox="1"/>
          <p:nvPr/>
        </p:nvSpPr>
        <p:spPr>
          <a:xfrm>
            <a:off x="7370806" y="1983668"/>
            <a:ext cx="4496554" cy="2890663"/>
          </a:xfrm>
          <a:prstGeom prst="rect">
            <a:avLst/>
          </a:prstGeom>
          <a:noFill/>
        </p:spPr>
        <p:txBody>
          <a:bodyPr wrap="square">
            <a:spAutoFit/>
          </a:bodyPr>
          <a:lstStyle/>
          <a:p>
            <a:pPr marL="0" marR="0">
              <a:lnSpc>
                <a:spcPct val="115000"/>
              </a:lnSpc>
              <a:spcAft>
                <a:spcPts val="800"/>
              </a:spcAft>
            </a:pPr>
            <a:r>
              <a:rPr lang="en-US" sz="3200" kern="100" dirty="0">
                <a:effectLst/>
                <a:ea typeface="Aptos" panose="020B0004020202020204" pitchFamily="34" charset="0"/>
                <a:cs typeface="Times New Roman" panose="02020603050405020304" pitchFamily="18" charset="0"/>
              </a:rPr>
              <a:t>Thursday, July 17, John Bofenkamp using sprayer to add 10 gallons of treated water to each of 3 trees.</a:t>
            </a:r>
          </a:p>
        </p:txBody>
      </p:sp>
      <p:sp>
        <p:nvSpPr>
          <p:cNvPr id="3" name="Slide Number Placeholder 2">
            <a:extLst>
              <a:ext uri="{FF2B5EF4-FFF2-40B4-BE49-F238E27FC236}">
                <a16:creationId xmlns:a16="http://schemas.microsoft.com/office/drawing/2014/main" id="{73FCD3B0-9183-5198-548A-78DE0E64D22A}"/>
              </a:ext>
            </a:extLst>
          </p:cNvPr>
          <p:cNvSpPr>
            <a:spLocks noGrp="1"/>
          </p:cNvSpPr>
          <p:nvPr>
            <p:ph type="sldNum" sz="quarter" idx="12"/>
          </p:nvPr>
        </p:nvSpPr>
        <p:spPr/>
        <p:txBody>
          <a:bodyPr/>
          <a:lstStyle/>
          <a:p>
            <a:fld id="{B0D0475E-52E9-4EB1-893B-899FC9BC6B8C}" type="slidenum">
              <a:rPr lang="en-US" smtClean="0"/>
              <a:t>7</a:t>
            </a:fld>
            <a:endParaRPr lang="en-US"/>
          </a:p>
        </p:txBody>
      </p:sp>
    </p:spTree>
    <p:extLst>
      <p:ext uri="{BB962C8B-B14F-4D97-AF65-F5344CB8AC3E}">
        <p14:creationId xmlns:p14="http://schemas.microsoft.com/office/powerpoint/2010/main" val="6477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the grass&#10;&#10;AI-generated content may be incorrect.">
            <a:extLst>
              <a:ext uri="{FF2B5EF4-FFF2-40B4-BE49-F238E27FC236}">
                <a16:creationId xmlns:a16="http://schemas.microsoft.com/office/drawing/2014/main" id="{470BC076-7666-E945-F4ED-31B5FADA4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16000" y="925019"/>
            <a:ext cx="4058769" cy="5007961"/>
          </a:xfrm>
          <a:prstGeom prst="rect">
            <a:avLst/>
          </a:prstGeom>
        </p:spPr>
      </p:pic>
      <p:sp>
        <p:nvSpPr>
          <p:cNvPr id="4" name="TextBox 3">
            <a:extLst>
              <a:ext uri="{FF2B5EF4-FFF2-40B4-BE49-F238E27FC236}">
                <a16:creationId xmlns:a16="http://schemas.microsoft.com/office/drawing/2014/main" id="{1BBE9F44-936A-54B7-4E36-6F5686DBF8A9}"/>
              </a:ext>
            </a:extLst>
          </p:cNvPr>
          <p:cNvSpPr txBox="1"/>
          <p:nvPr/>
        </p:nvSpPr>
        <p:spPr>
          <a:xfrm>
            <a:off x="6442637" y="1700513"/>
            <a:ext cx="4457316" cy="3456972"/>
          </a:xfrm>
          <a:prstGeom prst="rect">
            <a:avLst/>
          </a:prstGeom>
          <a:noFill/>
        </p:spPr>
        <p:txBody>
          <a:bodyPr wrap="square">
            <a:spAutoFit/>
          </a:bodyPr>
          <a:lstStyle/>
          <a:p>
            <a:pPr marL="0" marR="0">
              <a:lnSpc>
                <a:spcPct val="115000"/>
              </a:lnSpc>
              <a:spcAft>
                <a:spcPts val="800"/>
              </a:spcAft>
            </a:pPr>
            <a:r>
              <a:rPr lang="en-US" sz="3200" kern="100" dirty="0">
                <a:effectLst/>
                <a:latin typeface="Calibri" panose="020F0502020204030204" pitchFamily="34" charset="0"/>
                <a:ea typeface="Aptos" panose="020B0004020202020204" pitchFamily="34" charset="0"/>
                <a:cs typeface="Calibri" panose="020F0502020204030204" pitchFamily="34" charset="0"/>
              </a:rPr>
              <a:t>Friday, July 18, 12-inch subsurface thermometer and moisture </a:t>
            </a:r>
            <a:r>
              <a:rPr lang="en-US" sz="3200" kern="100" dirty="0">
                <a:latin typeface="Calibri" panose="020F0502020204030204" pitchFamily="34" charset="0"/>
                <a:ea typeface="Aptos" panose="020B0004020202020204" pitchFamily="34" charset="0"/>
                <a:cs typeface="Calibri" panose="020F0502020204030204" pitchFamily="34" charset="0"/>
              </a:rPr>
              <a:t>s</a:t>
            </a:r>
            <a:r>
              <a:rPr lang="en-US" sz="3200" kern="100" dirty="0">
                <a:effectLst/>
                <a:latin typeface="Calibri" panose="020F0502020204030204" pitchFamily="34" charset="0"/>
                <a:ea typeface="Aptos" panose="020B0004020202020204" pitchFamily="34" charset="0"/>
                <a:cs typeface="Calibri" panose="020F0502020204030204" pitchFamily="34" charset="0"/>
              </a:rPr>
              <a:t>ensor.    Moisture sensor reads from 0, very dry, to 10, very wet.</a:t>
            </a:r>
          </a:p>
        </p:txBody>
      </p:sp>
      <p:sp>
        <p:nvSpPr>
          <p:cNvPr id="3" name="Slide Number Placeholder 2">
            <a:extLst>
              <a:ext uri="{FF2B5EF4-FFF2-40B4-BE49-F238E27FC236}">
                <a16:creationId xmlns:a16="http://schemas.microsoft.com/office/drawing/2014/main" id="{3C3181AA-5529-9290-3018-E375ED173233}"/>
              </a:ext>
            </a:extLst>
          </p:cNvPr>
          <p:cNvSpPr>
            <a:spLocks noGrp="1"/>
          </p:cNvSpPr>
          <p:nvPr>
            <p:ph type="sldNum" sz="quarter" idx="12"/>
          </p:nvPr>
        </p:nvSpPr>
        <p:spPr/>
        <p:txBody>
          <a:bodyPr/>
          <a:lstStyle/>
          <a:p>
            <a:fld id="{B0D0475E-52E9-4EB1-893B-899FC9BC6B8C}" type="slidenum">
              <a:rPr lang="en-US" smtClean="0"/>
              <a:t>8</a:t>
            </a:fld>
            <a:endParaRPr lang="en-US"/>
          </a:p>
        </p:txBody>
      </p:sp>
    </p:spTree>
    <p:extLst>
      <p:ext uri="{BB962C8B-B14F-4D97-AF65-F5344CB8AC3E}">
        <p14:creationId xmlns:p14="http://schemas.microsoft.com/office/powerpoint/2010/main" val="126782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23923-E614-BF4B-4A56-1AD141A753A5}"/>
              </a:ext>
            </a:extLst>
          </p:cNvPr>
          <p:cNvSpPr txBox="1"/>
          <p:nvPr/>
        </p:nvSpPr>
        <p:spPr>
          <a:xfrm>
            <a:off x="648729" y="534541"/>
            <a:ext cx="11065476" cy="5874044"/>
          </a:xfrm>
          <a:prstGeom prst="rect">
            <a:avLst/>
          </a:prstGeom>
          <a:noFill/>
        </p:spPr>
        <p:txBody>
          <a:bodyPr wrap="square">
            <a:spAutoFit/>
          </a:bodyPr>
          <a:lstStyle/>
          <a:p>
            <a:pPr marL="0" marR="0">
              <a:lnSpc>
                <a:spcPct val="115000"/>
              </a:lnSpc>
              <a:spcAft>
                <a:spcPts val="800"/>
              </a:spcAft>
              <a:buNone/>
            </a:pPr>
            <a:r>
              <a:rPr lang="en-US" sz="3200" b="1" kern="100" dirty="0">
                <a:effectLst/>
                <a:ea typeface="Aptos" panose="020B0004020202020204" pitchFamily="34" charset="0"/>
                <a:cs typeface="Times New Roman" panose="02020603050405020304" pitchFamily="18" charset="0"/>
              </a:rPr>
              <a:t>Wednesday, July 16, 2025 </a:t>
            </a:r>
            <a:r>
              <a:rPr lang="en-US" sz="3200" kern="100" dirty="0">
                <a:effectLst/>
                <a:ea typeface="Aptos" panose="020B0004020202020204" pitchFamily="34" charset="0"/>
                <a:cs typeface="Times New Roman" panose="02020603050405020304" pitchFamily="18" charset="0"/>
              </a:rPr>
              <a:t>– Before addition of soil amendments and Tahoma 31 grass mats</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Air Temperature 72</a:t>
            </a:r>
            <a:r>
              <a:rPr lang="en-US" sz="3200" kern="100" baseline="30000" dirty="0">
                <a:effectLst/>
                <a:ea typeface="Aptos" panose="020B0004020202020204" pitchFamily="34" charset="0"/>
                <a:cs typeface="Times New Roman" panose="02020603050405020304" pitchFamily="18" charset="0"/>
              </a:rPr>
              <a:t>0 </a:t>
            </a:r>
            <a:r>
              <a:rPr lang="en-US" sz="3200" kern="100" baseline="300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(11:25 A.M.)</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Redmond Linden (North)	</a:t>
            </a:r>
          </a:p>
          <a:p>
            <a:pPr marR="0">
              <a:lnSpc>
                <a:spcPct val="115000"/>
              </a:lnSpc>
              <a:spcAft>
                <a:spcPts val="800"/>
              </a:spcAft>
            </a:pPr>
            <a:r>
              <a:rPr lang="en-US" sz="3200" kern="100" dirty="0">
                <a:effectLst/>
                <a:ea typeface="Aptos" panose="020B0004020202020204" pitchFamily="34" charset="0"/>
                <a:cs typeface="Times New Roman" panose="02020603050405020304" pitchFamily="18" charset="0"/>
              </a:rPr>
              <a:t>	Subsurface Soil Temp: 74</a:t>
            </a:r>
            <a:r>
              <a:rPr lang="en-US" sz="3200" kern="100" baseline="30000" dirty="0">
                <a:effectLst/>
                <a:ea typeface="Aptos" panose="020B0004020202020204" pitchFamily="34" charset="0"/>
                <a:cs typeface="Times New Roman" panose="02020603050405020304" pitchFamily="18" charset="0"/>
              </a:rPr>
              <a:t>o </a:t>
            </a:r>
            <a:endParaRPr lang="en-US" sz="3200" kern="100" dirty="0">
              <a:effectLst/>
              <a:ea typeface="Aptos" panose="020B0004020202020204" pitchFamily="34" charset="0"/>
              <a:cs typeface="Times New Roman" panose="02020603050405020304" pitchFamily="18" charset="0"/>
            </a:endParaRPr>
          </a:p>
          <a:p>
            <a:pPr marR="0">
              <a:lnSpc>
                <a:spcPct val="115000"/>
              </a:lnSpc>
              <a:spcAft>
                <a:spcPts val="800"/>
              </a:spcAft>
            </a:pP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Moisture</a:t>
            </a: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Low</a:t>
            </a:r>
            <a:r>
              <a:rPr lang="en-US" sz="3200" kern="100" dirty="0">
                <a:ea typeface="Aptos" panose="020B0004020202020204" pitchFamily="34" charset="0"/>
                <a:cs typeface="Times New Roman" panose="02020603050405020304" pitchFamily="18" charset="0"/>
              </a:rPr>
              <a:t> - </a:t>
            </a:r>
            <a:r>
              <a:rPr lang="en-US" sz="3200" kern="100" dirty="0">
                <a:effectLst/>
                <a:ea typeface="Aptos" panose="020B0004020202020204" pitchFamily="34" charset="0"/>
                <a:cs typeface="Times New Roman" panose="02020603050405020304" pitchFamily="18" charset="0"/>
              </a:rPr>
              <a:t>1.5, drooping leaves</a:t>
            </a:r>
          </a:p>
          <a:p>
            <a:pPr marL="457200" marR="0" indent="-457200">
              <a:lnSpc>
                <a:spcPct val="115000"/>
              </a:lnSpc>
              <a:spcAft>
                <a:spcPts val="8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Greenspire Linden (South)</a:t>
            </a:r>
          </a:p>
          <a:p>
            <a:pPr marR="0">
              <a:lnSpc>
                <a:spcPct val="115000"/>
              </a:lnSpc>
              <a:spcAft>
                <a:spcPts val="800"/>
              </a:spcAft>
            </a:pPr>
            <a:r>
              <a:rPr lang="en-US" sz="3200" kern="100" dirty="0">
                <a:effectLst/>
                <a:ea typeface="Aptos" panose="020B0004020202020204" pitchFamily="34" charset="0"/>
                <a:cs typeface="Times New Roman" panose="02020603050405020304" pitchFamily="18" charset="0"/>
              </a:rPr>
              <a:t>	Subsurface Soil Temp: 71</a:t>
            </a:r>
            <a:r>
              <a:rPr lang="en-US" sz="3200" kern="100" baseline="30000" dirty="0">
                <a:effectLst/>
                <a:ea typeface="Aptos" panose="020B0004020202020204" pitchFamily="34" charset="0"/>
                <a:cs typeface="Times New Roman" panose="02020603050405020304" pitchFamily="18" charset="0"/>
              </a:rPr>
              <a:t>o </a:t>
            </a:r>
            <a:r>
              <a:rPr lang="en-US" sz="3200" kern="100" dirty="0">
                <a:effectLst/>
                <a:ea typeface="Aptos" panose="020B0004020202020204" pitchFamily="34" charset="0"/>
                <a:cs typeface="Times New Roman" panose="02020603050405020304" pitchFamily="18" charset="0"/>
              </a:rPr>
              <a:t>  </a:t>
            </a:r>
          </a:p>
          <a:p>
            <a:pPr marR="0">
              <a:lnSpc>
                <a:spcPct val="115000"/>
              </a:lnSpc>
              <a:spcAft>
                <a:spcPts val="800"/>
              </a:spcAft>
            </a:pP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Moisture: High</a:t>
            </a:r>
            <a:r>
              <a:rPr lang="en-US" sz="3200" kern="100" dirty="0">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 7.5</a:t>
            </a:r>
          </a:p>
        </p:txBody>
      </p:sp>
      <p:sp>
        <p:nvSpPr>
          <p:cNvPr id="2" name="Slide Number Placeholder 1">
            <a:extLst>
              <a:ext uri="{FF2B5EF4-FFF2-40B4-BE49-F238E27FC236}">
                <a16:creationId xmlns:a16="http://schemas.microsoft.com/office/drawing/2014/main" id="{50F153C2-A08F-6647-ACB5-E74730465A85}"/>
              </a:ext>
            </a:extLst>
          </p:cNvPr>
          <p:cNvSpPr>
            <a:spLocks noGrp="1"/>
          </p:cNvSpPr>
          <p:nvPr>
            <p:ph type="sldNum" sz="quarter" idx="12"/>
          </p:nvPr>
        </p:nvSpPr>
        <p:spPr/>
        <p:txBody>
          <a:bodyPr/>
          <a:lstStyle/>
          <a:p>
            <a:fld id="{B0D0475E-52E9-4EB1-893B-899FC9BC6B8C}" type="slidenum">
              <a:rPr lang="en-US" smtClean="0"/>
              <a:t>9</a:t>
            </a:fld>
            <a:endParaRPr lang="en-US"/>
          </a:p>
        </p:txBody>
      </p:sp>
    </p:spTree>
    <p:extLst>
      <p:ext uri="{BB962C8B-B14F-4D97-AF65-F5344CB8AC3E}">
        <p14:creationId xmlns:p14="http://schemas.microsoft.com/office/powerpoint/2010/main" val="286239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1299</Words>
  <Application>Microsoft Office PowerPoint</Application>
  <PresentationFormat>Widescreen</PresentationFormat>
  <Paragraphs>179</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Calibri Light</vt:lpstr>
      <vt:lpstr>Office Theme</vt:lpstr>
      <vt:lpstr>SHMD Report 250719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willie witten</dc:creator>
  <cp:lastModifiedBy>Rick Shecter</cp:lastModifiedBy>
  <cp:revision>58</cp:revision>
  <dcterms:created xsi:type="dcterms:W3CDTF">2025-07-26T23:32:57Z</dcterms:created>
  <dcterms:modified xsi:type="dcterms:W3CDTF">2025-08-01T17:39:31Z</dcterms:modified>
</cp:coreProperties>
</file>